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4"/>
  </p:notesMasterIdLst>
  <p:sldIdLst>
    <p:sldId id="256" r:id="rId3"/>
    <p:sldId id="257" r:id="rId4"/>
    <p:sldId id="259" r:id="rId5"/>
    <p:sldId id="260" r:id="rId6"/>
    <p:sldId id="261" r:id="rId7"/>
    <p:sldId id="258" r:id="rId8"/>
    <p:sldId id="262" r:id="rId9"/>
    <p:sldId id="264" r:id="rId10"/>
    <p:sldId id="263" r:id="rId11"/>
    <p:sldId id="265" r:id="rId12"/>
    <p:sldId id="266" r:id="rId13"/>
    <p:sldId id="268" r:id="rId14"/>
    <p:sldId id="267" r:id="rId15"/>
    <p:sldId id="269" r:id="rId16"/>
    <p:sldId id="272" r:id="rId17"/>
    <p:sldId id="273" r:id="rId18"/>
    <p:sldId id="274" r:id="rId19"/>
    <p:sldId id="275" r:id="rId20"/>
    <p:sldId id="276" r:id="rId21"/>
    <p:sldId id="277" r:id="rId22"/>
    <p:sldId id="280" r:id="rId23"/>
    <p:sldId id="278" r:id="rId24"/>
    <p:sldId id="279" r:id="rId25"/>
    <p:sldId id="283" r:id="rId26"/>
    <p:sldId id="282" r:id="rId27"/>
    <p:sldId id="281" r:id="rId28"/>
    <p:sldId id="284" r:id="rId29"/>
    <p:sldId id="285" r:id="rId30"/>
    <p:sldId id="286" r:id="rId31"/>
    <p:sldId id="287" r:id="rId32"/>
    <p:sldId id="288" r:id="rId33"/>
    <p:sldId id="290" r:id="rId34"/>
    <p:sldId id="289" r:id="rId35"/>
    <p:sldId id="291" r:id="rId36"/>
    <p:sldId id="292" r:id="rId37"/>
    <p:sldId id="293" r:id="rId38"/>
    <p:sldId id="294" r:id="rId39"/>
    <p:sldId id="295" r:id="rId40"/>
    <p:sldId id="297" r:id="rId41"/>
    <p:sldId id="298" r:id="rId42"/>
    <p:sldId id="296" r:id="rId43"/>
    <p:sldId id="300" r:id="rId44"/>
    <p:sldId id="299" r:id="rId45"/>
    <p:sldId id="301" r:id="rId46"/>
    <p:sldId id="302" r:id="rId47"/>
    <p:sldId id="303" r:id="rId48"/>
    <p:sldId id="306" r:id="rId49"/>
    <p:sldId id="305" r:id="rId50"/>
    <p:sldId id="304" r:id="rId51"/>
    <p:sldId id="307" r:id="rId52"/>
    <p:sldId id="308" r:id="rId53"/>
    <p:sldId id="309" r:id="rId54"/>
    <p:sldId id="310" r:id="rId55"/>
    <p:sldId id="311" r:id="rId56"/>
    <p:sldId id="312" r:id="rId57"/>
    <p:sldId id="313" r:id="rId58"/>
    <p:sldId id="314" r:id="rId59"/>
    <p:sldId id="315"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27" r:id="rId77"/>
    <p:sldId id="428" r:id="rId78"/>
    <p:sldId id="429" r:id="rId79"/>
    <p:sldId id="430" r:id="rId80"/>
    <p:sldId id="431" r:id="rId81"/>
    <p:sldId id="432" r:id="rId82"/>
    <p:sldId id="433" r:id="rId83"/>
    <p:sldId id="434" r:id="rId84"/>
    <p:sldId id="435" r:id="rId85"/>
    <p:sldId id="436" r:id="rId86"/>
    <p:sldId id="437" r:id="rId87"/>
    <p:sldId id="438" r:id="rId88"/>
    <p:sldId id="439" r:id="rId89"/>
    <p:sldId id="440" r:id="rId90"/>
    <p:sldId id="441" r:id="rId91"/>
    <p:sldId id="442" r:id="rId92"/>
    <p:sldId id="443" r:id="rId93"/>
    <p:sldId id="444" r:id="rId94"/>
    <p:sldId id="445" r:id="rId95"/>
    <p:sldId id="446" r:id="rId96"/>
    <p:sldId id="447" r:id="rId97"/>
    <p:sldId id="448" r:id="rId98"/>
    <p:sldId id="449" r:id="rId99"/>
    <p:sldId id="450" r:id="rId100"/>
    <p:sldId id="451" r:id="rId101"/>
    <p:sldId id="452" r:id="rId102"/>
    <p:sldId id="453" r:id="rId103"/>
    <p:sldId id="454" r:id="rId104"/>
    <p:sldId id="455" r:id="rId105"/>
    <p:sldId id="456" r:id="rId106"/>
    <p:sldId id="457" r:id="rId107"/>
    <p:sldId id="458" r:id="rId108"/>
    <p:sldId id="459" r:id="rId109"/>
    <p:sldId id="460" r:id="rId110"/>
    <p:sldId id="461" r:id="rId111"/>
    <p:sldId id="462" r:id="rId112"/>
    <p:sldId id="463" r:id="rId113"/>
    <p:sldId id="464" r:id="rId114"/>
    <p:sldId id="465" r:id="rId115"/>
    <p:sldId id="466" r:id="rId116"/>
    <p:sldId id="467" r:id="rId117"/>
    <p:sldId id="468" r:id="rId118"/>
    <p:sldId id="469" r:id="rId119"/>
    <p:sldId id="470" r:id="rId120"/>
    <p:sldId id="471" r:id="rId121"/>
    <p:sldId id="472" r:id="rId122"/>
    <p:sldId id="473" r:id="rId123"/>
    <p:sldId id="474" r:id="rId124"/>
    <p:sldId id="475" r:id="rId125"/>
    <p:sldId id="476" r:id="rId126"/>
    <p:sldId id="477" r:id="rId127"/>
    <p:sldId id="478" r:id="rId128"/>
    <p:sldId id="479" r:id="rId129"/>
    <p:sldId id="480" r:id="rId130"/>
    <p:sldId id="481" r:id="rId131"/>
    <p:sldId id="482" r:id="rId132"/>
    <p:sldId id="483"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64" autoAdjust="0"/>
  </p:normalViewPr>
  <p:slideViewPr>
    <p:cSldViewPr snapToGrid="0">
      <p:cViewPr varScale="1">
        <p:scale>
          <a:sx n="66" d="100"/>
          <a:sy n="66"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37D23-FAEE-41F0-AE32-C6AC1D36E989}" type="datetimeFigureOut">
              <a:rPr lang="en-IN" smtClean="0"/>
              <a:t>14-10-2025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601FF-FF7F-4C08-933A-13B34025CD2C}" type="slidenum">
              <a:rPr lang="en-IN" smtClean="0"/>
              <a:t>‹#›</a:t>
            </a:fld>
            <a:endParaRPr lang="en-IN"/>
          </a:p>
        </p:txBody>
      </p:sp>
    </p:spTree>
    <p:extLst>
      <p:ext uri="{BB962C8B-B14F-4D97-AF65-F5344CB8AC3E}">
        <p14:creationId xmlns:p14="http://schemas.microsoft.com/office/powerpoint/2010/main" val="240420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p:sp>
      <p:sp>
        <p:nvSpPr>
          <p:cNvPr id="266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p>
        </p:txBody>
      </p:sp>
      <p:sp>
        <p:nvSpPr>
          <p:cNvPr id="26628"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The University of Adelaide, School of Computer Science</a:t>
            </a:r>
          </a:p>
        </p:txBody>
      </p:sp>
      <p:sp>
        <p:nvSpPr>
          <p:cNvPr id="26629"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B1203B45-45B4-4DD8-B7E6-1C932388C8C9}" type="datetime3">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14 October 2025</a:t>
            </a:fld>
            <a:endPar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endParaRPr>
          </a:p>
        </p:txBody>
      </p:sp>
      <p:sp>
        <p:nvSpPr>
          <p:cNvPr id="26630" name="Footer Placeholder 5"/>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Chapter 2 — Instructions: Language of the Computer</a:t>
            </a:r>
          </a:p>
        </p:txBody>
      </p:sp>
      <p:sp>
        <p:nvSpPr>
          <p:cNvPr id="26631" name="Slide Number Placeholder 6"/>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17BE8E38-8859-445B-992D-A1CA0AEBFB6E}" type="slidenum">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72</a:t>
            </a:fld>
            <a:endPar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93115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p:sp>
      <p:sp>
        <p:nvSpPr>
          <p:cNvPr id="266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p>
        </p:txBody>
      </p:sp>
      <p:sp>
        <p:nvSpPr>
          <p:cNvPr id="26628"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The University of Adelaide, School of Computer Science</a:t>
            </a:r>
          </a:p>
        </p:txBody>
      </p:sp>
      <p:sp>
        <p:nvSpPr>
          <p:cNvPr id="26629"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B1203B45-45B4-4DD8-B7E6-1C932388C8C9}" type="datetime3">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14 October 2025</a:t>
            </a:fld>
            <a:endPar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endParaRPr>
          </a:p>
        </p:txBody>
      </p:sp>
      <p:sp>
        <p:nvSpPr>
          <p:cNvPr id="26630" name="Footer Placeholder 5"/>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Chapter 2 — Instructions: Language of the Computer</a:t>
            </a:r>
          </a:p>
        </p:txBody>
      </p:sp>
      <p:sp>
        <p:nvSpPr>
          <p:cNvPr id="26631" name="Slide Number Placeholder 6"/>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17BE8E38-8859-445B-992D-A1CA0AEBFB6E}" type="slidenum">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73</a:t>
            </a:fld>
            <a:endPar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367745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69636"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The University of Adelaide, School of Computer Science</a:t>
            </a:r>
          </a:p>
        </p:txBody>
      </p:sp>
      <p:sp>
        <p:nvSpPr>
          <p:cNvPr id="6963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6C20C06D-CF1A-42AF-A541-28A8522E4B50}" type="datetime3">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14 October 2025</a:t>
            </a:fld>
            <a:endPar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endParaRPr>
          </a:p>
        </p:txBody>
      </p:sp>
      <p:sp>
        <p:nvSpPr>
          <p:cNvPr id="69638" name="Footer Placeholder 5"/>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Chapter 2 — Instructions: Language of the Computer</a:t>
            </a:r>
          </a:p>
        </p:txBody>
      </p:sp>
      <p:sp>
        <p:nvSpPr>
          <p:cNvPr id="69639" name="Slide Number Placeholder 6"/>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D19A8E20-4659-4BEE-8FAE-A732B2537F55}" type="slidenum">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114</a:t>
            </a:fld>
            <a:endPar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927583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69636"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The University of Adelaide, School of Computer Science</a:t>
            </a:r>
          </a:p>
        </p:txBody>
      </p:sp>
      <p:sp>
        <p:nvSpPr>
          <p:cNvPr id="6963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6C20C06D-CF1A-42AF-A541-28A8522E4B50}" type="datetime3">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14 October 2025</a:t>
            </a:fld>
            <a:endPar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endParaRPr>
          </a:p>
        </p:txBody>
      </p:sp>
      <p:sp>
        <p:nvSpPr>
          <p:cNvPr id="69638" name="Footer Placeholder 5"/>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Chapter 2 — Instructions: Language of the Computer</a:t>
            </a:r>
          </a:p>
        </p:txBody>
      </p:sp>
      <p:sp>
        <p:nvSpPr>
          <p:cNvPr id="69639" name="Slide Number Placeholder 6"/>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3200">
                <a:solidFill>
                  <a:schemeClr val="tx1"/>
                </a:solidFill>
                <a:latin typeface="Arial Black" panose="020B0A04020102020204" pitchFamily="34" charset="0"/>
              </a:defRPr>
            </a:lvl1pPr>
            <a:lvl2pPr marL="742950" indent="-285750" defTabSz="967105">
              <a:defRPr sz="3200">
                <a:solidFill>
                  <a:schemeClr val="tx1"/>
                </a:solidFill>
                <a:latin typeface="Arial Black" panose="020B0A04020102020204" pitchFamily="34" charset="0"/>
              </a:defRPr>
            </a:lvl2pPr>
            <a:lvl3pPr marL="1143000" indent="-228600" defTabSz="967105">
              <a:defRPr sz="3200">
                <a:solidFill>
                  <a:schemeClr val="tx1"/>
                </a:solidFill>
                <a:latin typeface="Arial Black" panose="020B0A04020102020204" pitchFamily="34" charset="0"/>
              </a:defRPr>
            </a:lvl3pPr>
            <a:lvl4pPr marL="1600200" indent="-228600" defTabSz="967105">
              <a:defRPr sz="3200">
                <a:solidFill>
                  <a:schemeClr val="tx1"/>
                </a:solidFill>
                <a:latin typeface="Arial Black" panose="020B0A04020102020204" pitchFamily="34" charset="0"/>
              </a:defRPr>
            </a:lvl4pPr>
            <a:lvl5pPr marL="2057400" indent="-228600" defTabSz="967105">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D19A8E20-4659-4BEE-8FAE-A732B2537F55}" type="slidenum">
              <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115</a:t>
            </a:fld>
            <a:endParaRPr kumimoji="0" lang="en-US"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55723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8B8E-F0DB-4D25-AF27-07BB478570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0C5FE25-19DA-454C-89DA-061B14DC1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D34437-39BE-4C68-A2EE-E1E512E22A94}"/>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5" name="Footer Placeholder 4">
            <a:extLst>
              <a:ext uri="{FF2B5EF4-FFF2-40B4-BE49-F238E27FC236}">
                <a16:creationId xmlns:a16="http://schemas.microsoft.com/office/drawing/2014/main" id="{5C2004DE-EC76-41BF-8E79-A2BEC02144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C21F23-09D0-43E8-A0BF-AF827A66214D}"/>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110700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4A2D-D2F7-4EF1-B736-BFCBABD08D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F2AC25-7F57-43C2-A3A3-E4394B4BC8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B02ACE-6603-45EC-BEC1-C41243E5CD31}"/>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5" name="Footer Placeholder 4">
            <a:extLst>
              <a:ext uri="{FF2B5EF4-FFF2-40B4-BE49-F238E27FC236}">
                <a16:creationId xmlns:a16="http://schemas.microsoft.com/office/drawing/2014/main" id="{CDB0057C-A733-4F8A-90AF-FA8D6A0C6C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BB3482-BFC7-495A-B956-DF1AD05EA880}"/>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3313573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688F55-9D2E-4EB2-A91E-61EE1AFA9E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9EC937-AEB4-494A-AB06-4D3B7F85D3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9BFA09-4451-4713-93DC-3BE98014E712}"/>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5" name="Footer Placeholder 4">
            <a:extLst>
              <a:ext uri="{FF2B5EF4-FFF2-40B4-BE49-F238E27FC236}">
                <a16:creationId xmlns:a16="http://schemas.microsoft.com/office/drawing/2014/main" id="{8160446C-4221-46EA-BAE3-C670461BBA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A24E99-5626-4184-8176-44661782395B}"/>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3569029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6366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58059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7662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78933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43266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2414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04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708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42146-77E7-4885-8B8C-6F00D2CFDF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07FCDB-0606-4064-A8AA-9A27D2A9E2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6B4DEF-E3A2-46DF-8553-4826061CBBBF}"/>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5" name="Footer Placeholder 4">
            <a:extLst>
              <a:ext uri="{FF2B5EF4-FFF2-40B4-BE49-F238E27FC236}">
                <a16:creationId xmlns:a16="http://schemas.microsoft.com/office/drawing/2014/main" id="{5A5A50AA-5EA1-4E47-8EBB-E89CF7BE4B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E2D2CA-C21E-468E-8B53-A2AD1806B93A}"/>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760136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082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572054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37575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161A-8C79-42CC-AC86-01D77FBCE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5383B1-9CA1-4C3B-98CF-37EA8F58B8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BD743C-8D53-422D-B0E6-897C8A09C405}"/>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5" name="Footer Placeholder 4">
            <a:extLst>
              <a:ext uri="{FF2B5EF4-FFF2-40B4-BE49-F238E27FC236}">
                <a16:creationId xmlns:a16="http://schemas.microsoft.com/office/drawing/2014/main" id="{8B350A3E-ABD6-4421-A174-D540D6436C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B8C967-E495-402C-9F3F-CC41FCFBC234}"/>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622192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116D-A2FD-4564-87A6-BA6720D887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C489BC-1D1A-4538-84B5-DC5B0C49E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02BC47-3682-4F75-BBC8-58C627865B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BE2652-4901-47B0-93CE-11C5291248EF}"/>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6" name="Footer Placeholder 5">
            <a:extLst>
              <a:ext uri="{FF2B5EF4-FFF2-40B4-BE49-F238E27FC236}">
                <a16:creationId xmlns:a16="http://schemas.microsoft.com/office/drawing/2014/main" id="{BA6846F1-1A21-418A-9B01-FB540BDBD7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94F293-C96D-4C72-8BB5-EDC6DD93972F}"/>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766486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0055-CAF0-4185-A9A6-CCAEB556FEF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7735A8-EC9E-469A-BFB3-DE98CE5D3C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44706C-FA26-4BCD-AB85-1752B260A7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8CDC6D-62DF-4635-B11D-D6D66FB680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992FB-8170-4132-8187-356AB54B9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138E74-2DA7-4322-90E6-7032329A2928}"/>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8" name="Footer Placeholder 7">
            <a:extLst>
              <a:ext uri="{FF2B5EF4-FFF2-40B4-BE49-F238E27FC236}">
                <a16:creationId xmlns:a16="http://schemas.microsoft.com/office/drawing/2014/main" id="{E65237BC-5BAF-476C-9E57-733C6C28E7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BE88ED-31AF-4639-920C-649F5A59D529}"/>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2141949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7FE5-6CB7-41FA-91C5-16F1107BE8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B9993D-2941-49E4-A81D-B50BAA2D3220}"/>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4" name="Footer Placeholder 3">
            <a:extLst>
              <a:ext uri="{FF2B5EF4-FFF2-40B4-BE49-F238E27FC236}">
                <a16:creationId xmlns:a16="http://schemas.microsoft.com/office/drawing/2014/main" id="{A7B795A2-EE97-40FA-8681-2D7507F360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27B2F0-FF1D-479D-A496-D320DC847C8B}"/>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874875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598C7C-E0D6-4B8A-8195-8325ED735DC5}"/>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3" name="Footer Placeholder 2">
            <a:extLst>
              <a:ext uri="{FF2B5EF4-FFF2-40B4-BE49-F238E27FC236}">
                <a16:creationId xmlns:a16="http://schemas.microsoft.com/office/drawing/2014/main" id="{CECDFA01-2D35-4116-B4C3-D9D0665F40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0138E7-49EB-4E82-808D-4ABCB0690CBB}"/>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246900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DC17-2D76-444C-A445-A4EBFC6EBA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FE2C1A-4A93-40D9-AE33-CA92C567B1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690726-647A-4AE5-8C87-D924D4678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628B8B-076A-4B05-9436-C380ECED34BA}"/>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6" name="Footer Placeholder 5">
            <a:extLst>
              <a:ext uri="{FF2B5EF4-FFF2-40B4-BE49-F238E27FC236}">
                <a16:creationId xmlns:a16="http://schemas.microsoft.com/office/drawing/2014/main" id="{4DD68729-FAF6-45A0-8389-31FDEAA18E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AA35BE-D91C-43D9-A62B-D415656E3578}"/>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15444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EDF5-2EF5-49E4-8079-6DB7DBBDC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2A969A-48C3-487C-BE1C-B7A35A6915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60BC4C-158E-4D67-97F7-26959F9CE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5D0E1B-4448-4E4E-BA98-A8CAA5E0D34B}"/>
              </a:ext>
            </a:extLst>
          </p:cNvPr>
          <p:cNvSpPr>
            <a:spLocks noGrp="1"/>
          </p:cNvSpPr>
          <p:nvPr>
            <p:ph type="dt" sz="half" idx="10"/>
          </p:nvPr>
        </p:nvSpPr>
        <p:spPr/>
        <p:txBody>
          <a:bodyPr/>
          <a:lstStyle/>
          <a:p>
            <a:fld id="{15F5F79F-4DFA-4D1D-8B8B-E8F8322B60BF}" type="datetimeFigureOut">
              <a:rPr lang="en-IN" smtClean="0"/>
              <a:t>14-10-2025</a:t>
            </a:fld>
            <a:endParaRPr lang="en-IN"/>
          </a:p>
        </p:txBody>
      </p:sp>
      <p:sp>
        <p:nvSpPr>
          <p:cNvPr id="6" name="Footer Placeholder 5">
            <a:extLst>
              <a:ext uri="{FF2B5EF4-FFF2-40B4-BE49-F238E27FC236}">
                <a16:creationId xmlns:a16="http://schemas.microsoft.com/office/drawing/2014/main" id="{380A3C80-710A-48DC-A70B-A5F96751C6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48EF37-D7F9-4E2D-BDAD-6F91EB621A66}"/>
              </a:ext>
            </a:extLst>
          </p:cNvPr>
          <p:cNvSpPr>
            <a:spLocks noGrp="1"/>
          </p:cNvSpPr>
          <p:nvPr>
            <p:ph type="sldNum" sz="quarter" idx="12"/>
          </p:nvPr>
        </p:nvSpPr>
        <p:spPr/>
        <p:txBody>
          <a:bodyPr/>
          <a:lstStyle/>
          <a:p>
            <a:fld id="{50AB2651-9896-4FD1-9215-2C5413E2877E}" type="slidenum">
              <a:rPr lang="en-IN" smtClean="0"/>
              <a:t>‹#›</a:t>
            </a:fld>
            <a:endParaRPr lang="en-IN"/>
          </a:p>
        </p:txBody>
      </p:sp>
    </p:spTree>
    <p:extLst>
      <p:ext uri="{BB962C8B-B14F-4D97-AF65-F5344CB8AC3E}">
        <p14:creationId xmlns:p14="http://schemas.microsoft.com/office/powerpoint/2010/main" val="940991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DE92B-9A3A-464E-9F1D-1DB243C44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994030-BCED-48DD-A7E3-F75E4101F0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72F202-042D-4A85-AC99-884BEC735A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F5F79F-4DFA-4D1D-8B8B-E8F8322B60BF}" type="datetimeFigureOut">
              <a:rPr lang="en-IN" smtClean="0"/>
              <a:t>14-10-2025</a:t>
            </a:fld>
            <a:endParaRPr lang="en-IN"/>
          </a:p>
        </p:txBody>
      </p:sp>
      <p:sp>
        <p:nvSpPr>
          <p:cNvPr id="5" name="Footer Placeholder 4">
            <a:extLst>
              <a:ext uri="{FF2B5EF4-FFF2-40B4-BE49-F238E27FC236}">
                <a16:creationId xmlns:a16="http://schemas.microsoft.com/office/drawing/2014/main" id="{50968108-B45E-4D03-953E-AA372AC66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AE5D31-F9BB-441B-9F97-72AE662220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AB2651-9896-4FD1-9215-2C5413E2877E}" type="slidenum">
              <a:rPr lang="en-IN" smtClean="0"/>
              <a:t>‹#›</a:t>
            </a:fld>
            <a:endParaRPr lang="en-IN"/>
          </a:p>
        </p:txBody>
      </p:sp>
    </p:spTree>
    <p:extLst>
      <p:ext uri="{BB962C8B-B14F-4D97-AF65-F5344CB8AC3E}">
        <p14:creationId xmlns:p14="http://schemas.microsoft.com/office/powerpoint/2010/main" val="1610562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6DCB4A-BBB0-4A12-B840-973FECB787E6}"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14-10-2025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35F05B-0627-4E93-AD90-CDC333721A70}"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7746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5AC97B-2530-457E-8B09-AC161EBD9F38}"/>
              </a:ext>
            </a:extLst>
          </p:cNvPr>
          <p:cNvPicPr>
            <a:picLocks noChangeAspect="1"/>
          </p:cNvPicPr>
          <p:nvPr/>
        </p:nvPicPr>
        <p:blipFill>
          <a:blip r:embed="rId2"/>
          <a:stretch>
            <a:fillRect/>
          </a:stretch>
        </p:blipFill>
        <p:spPr>
          <a:xfrm>
            <a:off x="1089213" y="1104575"/>
            <a:ext cx="9520516" cy="5202096"/>
          </a:xfrm>
          <a:prstGeom prst="rect">
            <a:avLst/>
          </a:prstGeom>
        </p:spPr>
      </p:pic>
    </p:spTree>
    <p:extLst>
      <p:ext uri="{BB962C8B-B14F-4D97-AF65-F5344CB8AC3E}">
        <p14:creationId xmlns:p14="http://schemas.microsoft.com/office/powerpoint/2010/main" val="565674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E34997-A116-459C-BFF7-A67099A1242C}"/>
              </a:ext>
            </a:extLst>
          </p:cNvPr>
          <p:cNvSpPr txBox="1"/>
          <p:nvPr/>
        </p:nvSpPr>
        <p:spPr>
          <a:xfrm>
            <a:off x="842789" y="833890"/>
            <a:ext cx="10797988" cy="4231030"/>
          </a:xfrm>
          <a:prstGeom prst="rect">
            <a:avLst/>
          </a:prstGeom>
          <a:noFill/>
        </p:spPr>
        <p:txBody>
          <a:bodyPr wrap="square">
            <a:spAutoFit/>
          </a:bodyPr>
          <a:lstStyle/>
          <a:p>
            <a:pPr>
              <a:lnSpc>
                <a:spcPct val="107000"/>
              </a:lnSpc>
              <a:spcAft>
                <a:spcPts val="1200"/>
              </a:spcAft>
            </a:pPr>
            <a:r>
              <a:rPr lang="en-IN" sz="1800" dirty="0">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GPU highest level cache is only around 5MB, CPU highest level cache can get 64MB or more.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1800" dirty="0">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GPU is accessed through </a:t>
            </a:r>
            <a:r>
              <a:rPr lang="en-IN" sz="1800" dirty="0" err="1">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pci</a:t>
            </a:r>
            <a:r>
              <a:rPr lang="en-IN" sz="1800" dirty="0">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-e and similar bridges and also works on a middle API that both add latency and programming effort and makes very </a:t>
            </a:r>
            <a:r>
              <a:rPr lang="en-IN" sz="1800" dirty="0" err="1">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lighty</a:t>
            </a:r>
            <a:r>
              <a:rPr lang="en-IN" sz="1800" dirty="0">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 loaded works become slow. CPU is easier to begin with and perfect at random + small workloads.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1800" dirty="0">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GPU has considerably higher compute per electricity energy than CPU.</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1800" dirty="0">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GPU is for high throughput, CPU is for low latency.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1800" dirty="0">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With APIs like CUDA/OpenCL, GPU has addressable local memories and registers that are much faster than lowest level caches. This makes inter-core communication easier in coding. Even number of available (and addressable like an array) private registers per core is much higher than that of a CPU. (256 vs 32)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1800" dirty="0">
                <a:solidFill>
                  <a:srgbClr val="282829"/>
                </a:solidFill>
                <a:effectLst/>
                <a:latin typeface="Segoe UI" panose="020B0502040204020203" pitchFamily="34" charset="0"/>
                <a:ea typeface="Times New Roman" panose="02020603050405020304" pitchFamily="18" charset="0"/>
                <a:cs typeface="Times New Roman" panose="02020603050405020304" pitchFamily="18" charset="0"/>
              </a:rPr>
              <a:t>GPU’s single core is very lightweight compared to a single CPU core.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6831314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A bisection of a toroidal mesh</a:t>
            </a:r>
          </a:p>
        </p:txBody>
      </p:sp>
      <p:sp>
        <p:nvSpPr>
          <p:cNvPr id="2" name="Rectangle 1"/>
          <p:cNvSpPr/>
          <p:nvPr/>
        </p:nvSpPr>
        <p:spPr>
          <a:xfrm>
            <a:off x="1552695" y="1528787"/>
            <a:ext cx="9037968" cy="3046988"/>
          </a:xfrm>
          <a:prstGeom prst="rect">
            <a:avLst/>
          </a:prstGeom>
        </p:spPr>
        <p:txBody>
          <a:bodyPr wrap="square">
            <a:spAutoFit/>
          </a:bodyPr>
          <a:lstStyle/>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3399"/>
                </a:solidFill>
                <a:effectLst/>
                <a:uLnTx/>
                <a:uFillTx/>
                <a:latin typeface="Times New Roman" panose="02020603050405020304" pitchFamily="18" charset="0"/>
                <a:ea typeface="+mn-ea"/>
                <a:cs typeface="Times New Roman" panose="02020603050405020304" pitchFamily="18" charset="0"/>
              </a:rPr>
              <a:t>An alternative way of computing the bisection width is to remove the minimum number of links needed to split the set of nodes into two equal halves. The number of links removed is the bisection width.</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srgbClr val="003399"/>
                </a:solidFill>
                <a:effectLst/>
                <a:uLnTx/>
                <a:uFillTx/>
                <a:latin typeface="Times New Roman" panose="02020603050405020304" pitchFamily="18" charset="0"/>
                <a:ea typeface="+mn-ea"/>
                <a:cs typeface="Times New Roman" panose="02020603050405020304" pitchFamily="18" charset="0"/>
              </a:rPr>
              <a:t>If we have a square two-dimensional toroidal mesh with p = q</a:t>
            </a:r>
            <a:r>
              <a:rPr kumimoji="0" lang="en-US" sz="2400" b="0" i="0" u="none" strike="noStrike" kern="1200" cap="none" spc="0" normalizeH="0" baseline="30000" noProof="0" dirty="0">
                <a:ln>
                  <a:noFill/>
                </a:ln>
                <a:solidFill>
                  <a:srgbClr val="003399"/>
                </a:solidFill>
                <a:effectLst/>
                <a:uLnTx/>
                <a:uFillTx/>
                <a:latin typeface="Times New Roman" panose="02020603050405020304" pitchFamily="18" charset="0"/>
                <a:ea typeface="+mn-ea"/>
                <a:cs typeface="Times New Roman" panose="02020603050405020304" pitchFamily="18" charset="0"/>
              </a:rPr>
              <a:t>2</a:t>
            </a:r>
            <a:r>
              <a:rPr kumimoji="0" lang="en-US" sz="2400" b="0" i="0" u="none" strike="noStrike" kern="1200" cap="none" spc="0" normalizeH="0" baseline="0" noProof="0" dirty="0">
                <a:ln>
                  <a:noFill/>
                </a:ln>
                <a:solidFill>
                  <a:srgbClr val="003399"/>
                </a:solidFill>
                <a:effectLst/>
                <a:uLnTx/>
                <a:uFillTx/>
                <a:latin typeface="Times New Roman" panose="02020603050405020304" pitchFamily="18" charset="0"/>
                <a:ea typeface="+mn-ea"/>
                <a:cs typeface="Times New Roman" panose="02020603050405020304" pitchFamily="18" charset="0"/>
              </a:rPr>
              <a:t> nodes (where q is even), then we can split the nodes into two halves by removing the “middle” horizontal links and the “wraparound” horizontal links.</a:t>
            </a:r>
            <a:endParaRPr kumimoji="0" lang="en-IN" sz="2400" b="0" i="0" u="none" strike="noStrike" kern="1200" cap="none" spc="0" normalizeH="0" baseline="0" noProof="0" dirty="0">
              <a:ln>
                <a:noFill/>
              </a:ln>
              <a:solidFill>
                <a:srgbClr val="00339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301978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A bisection of a toroidal mesh</a:t>
            </a:r>
          </a:p>
        </p:txBody>
      </p:sp>
      <p:sp>
        <p:nvSpPr>
          <p:cNvPr id="55300" name="Text Box 8"/>
          <p:cNvSpPr txBox="1">
            <a:spLocks noChangeArrowheads="1"/>
          </p:cNvSpPr>
          <p:nvPr/>
        </p:nvSpPr>
        <p:spPr bwMode="auto">
          <a:xfrm>
            <a:off x="4151314" y="5410200"/>
            <a:ext cx="1481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2.10</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pic>
        <p:nvPicPr>
          <p:cNvPr id="55301" name="Picture 3" descr="f02-10-9780123742605.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97600" y="3365501"/>
            <a:ext cx="381635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135188" y="1084169"/>
            <a:ext cx="8281987" cy="1200329"/>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3399"/>
                </a:solidFill>
                <a:effectLst/>
                <a:uLnTx/>
                <a:uFillTx/>
                <a:latin typeface="Times New Roman" panose="02020603050405020304" pitchFamily="18" charset="0"/>
                <a:ea typeface="+mn-ea"/>
                <a:cs typeface="Times New Roman" panose="02020603050405020304" pitchFamily="18" charset="0"/>
              </a:rPr>
              <a:t>This suggests that the bisection width is at most 2q = 2√p.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3399"/>
                </a:solidFill>
                <a:effectLst/>
                <a:uLnTx/>
                <a:uFillTx/>
                <a:latin typeface="Times New Roman" panose="02020603050405020304" pitchFamily="18" charset="0"/>
                <a:ea typeface="+mn-ea"/>
                <a:cs typeface="Times New Roman" panose="02020603050405020304" pitchFamily="18" charset="0"/>
              </a:rPr>
              <a:t>This is the smallest possible number of links, and the bisection width of a square two-dimensional toroidal mesh is 2√p. </a:t>
            </a:r>
            <a:endParaRPr kumimoji="0" lang="en-IN" sz="2400" b="0" i="0" u="none" strike="noStrike" kern="1200" cap="none" spc="0" normalizeH="0" baseline="0" noProof="0" dirty="0">
              <a:ln>
                <a:noFill/>
              </a:ln>
              <a:solidFill>
                <a:srgbClr val="00339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437951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vert="horz" lIns="91440" tIns="45720" rIns="91440" bIns="45720" rtlCol="0" anchor="ctr">
            <a:normAutofit/>
          </a:bodyPr>
          <a:lstStyle/>
          <a:p>
            <a:r>
              <a:rPr lang="en-US" altLang="en-US" sz="4000" b="1">
                <a:solidFill>
                  <a:srgbClr val="003399"/>
                </a:solidFill>
                <a:latin typeface="+mn-lt"/>
                <a:ea typeface="+mn-ea"/>
                <a:cs typeface="+mn-cs"/>
              </a:rPr>
              <a:t>Definitions  </a:t>
            </a:r>
          </a:p>
        </p:txBody>
      </p:sp>
      <p:sp>
        <p:nvSpPr>
          <p:cNvPr id="56323" name="Content Placeholder 2"/>
          <p:cNvSpPr>
            <a:spLocks noGrp="1"/>
          </p:cNvSpPr>
          <p:nvPr>
            <p:ph idx="1"/>
          </p:nvPr>
        </p:nvSpPr>
        <p:spPr/>
        <p:txBody>
          <a:bodyPr/>
          <a:lstStyle/>
          <a:p>
            <a:r>
              <a:rPr lang="en-US" altLang="en-US" dirty="0" smtClean="0"/>
              <a:t>Bandwidth of a link</a:t>
            </a:r>
            <a:r>
              <a:rPr lang="en-US" altLang="en-US" dirty="0"/>
              <a:t> </a:t>
            </a:r>
            <a:r>
              <a:rPr lang="en-US" altLang="en-US" dirty="0" smtClean="0"/>
              <a:t>is the rate at which a link can transmit data.</a:t>
            </a:r>
          </a:p>
          <a:p>
            <a:pPr marL="228600" lvl="1">
              <a:spcBef>
                <a:spcPts val="1000"/>
              </a:spcBef>
            </a:pPr>
            <a:r>
              <a:rPr lang="en-US" altLang="en-US" dirty="0"/>
              <a:t>Usually given in megabits or megabytes per second.</a:t>
            </a:r>
          </a:p>
          <a:p>
            <a:pPr lvl="1"/>
            <a:endParaRPr lang="en-US" altLang="en-US" dirty="0" smtClean="0"/>
          </a:p>
          <a:p>
            <a:r>
              <a:rPr lang="en-US" altLang="en-US" dirty="0" smtClean="0"/>
              <a:t>Bisection bandwidth</a:t>
            </a:r>
          </a:p>
          <a:p>
            <a:pPr lvl="1"/>
            <a:r>
              <a:rPr lang="en-US" altLang="en-US" dirty="0" smtClean="0"/>
              <a:t>A measure of network quality.</a:t>
            </a:r>
          </a:p>
          <a:p>
            <a:pPr lvl="1"/>
            <a:r>
              <a:rPr lang="en-US" altLang="en-US" dirty="0" smtClean="0"/>
              <a:t>It’s similar to bisection width. However, instead of counting the number of links joining the halves, it sums the bandwidth of the links.</a:t>
            </a:r>
          </a:p>
        </p:txBody>
      </p:sp>
    </p:spTree>
    <p:extLst>
      <p:ext uri="{BB962C8B-B14F-4D97-AF65-F5344CB8AC3E}">
        <p14:creationId xmlns:p14="http://schemas.microsoft.com/office/powerpoint/2010/main" val="340983986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Fully connected network</a:t>
            </a:r>
          </a:p>
        </p:txBody>
      </p:sp>
      <p:sp>
        <p:nvSpPr>
          <p:cNvPr id="57347" name="Content Placeholder 2"/>
          <p:cNvSpPr>
            <a:spLocks noGrp="1"/>
          </p:cNvSpPr>
          <p:nvPr>
            <p:ph idx="1"/>
          </p:nvPr>
        </p:nvSpPr>
        <p:spPr>
          <a:xfrm>
            <a:off x="2208214" y="1125539"/>
            <a:ext cx="8270875" cy="1150937"/>
          </a:xfrm>
        </p:spPr>
        <p:txBody>
          <a:bodyPr>
            <a:normAutofit fontScale="92500" lnSpcReduction="20000"/>
          </a:bodyPr>
          <a:lstStyle/>
          <a:p>
            <a:r>
              <a:rPr lang="en-US" altLang="en-US" smtClean="0"/>
              <a:t>Each switch is directly connected to every other switch.</a:t>
            </a:r>
          </a:p>
          <a:p>
            <a:r>
              <a:rPr lang="en-US" altLang="en-US" smtClean="0"/>
              <a:t>It’s impractical to construct such an interconnect for systems with more than a few nodes,</a:t>
            </a:r>
          </a:p>
        </p:txBody>
      </p:sp>
      <p:pic>
        <p:nvPicPr>
          <p:cNvPr id="57349" name="Picture 4" descr="f02-11-9780123742605.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0463" y="3324225"/>
            <a:ext cx="3598862"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8"/>
          <p:cNvSpPr txBox="1">
            <a:spLocks noChangeArrowheads="1"/>
          </p:cNvSpPr>
          <p:nvPr/>
        </p:nvSpPr>
        <p:spPr bwMode="auto">
          <a:xfrm>
            <a:off x="7019926" y="5849938"/>
            <a:ext cx="1463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2.11</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sp>
        <p:nvSpPr>
          <p:cNvPr id="57351" name="Rectangle 6"/>
          <p:cNvSpPr>
            <a:spLocks noChangeArrowheads="1"/>
          </p:cNvSpPr>
          <p:nvPr/>
        </p:nvSpPr>
        <p:spPr bwMode="auto">
          <a:xfrm>
            <a:off x="2782889" y="4292601"/>
            <a:ext cx="3457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srgbClr val="00B050"/>
                </a:solidFill>
                <a:effectLst/>
                <a:uLnTx/>
                <a:uFillTx/>
                <a:latin typeface="NimbusRomNo9L-Regu"/>
                <a:ea typeface="+mn-ea"/>
                <a:cs typeface="+mn-cs"/>
              </a:rPr>
              <a:t>bisection width = </a:t>
            </a:r>
            <a:r>
              <a:rPr kumimoji="0" lang="en-US" altLang="en-US" sz="2400" b="0" i="0" u="none" strike="noStrike" kern="1200" cap="none" spc="0" normalizeH="0" baseline="0" noProof="0">
                <a:ln>
                  <a:noFill/>
                </a:ln>
                <a:solidFill>
                  <a:srgbClr val="00B050"/>
                </a:solidFill>
                <a:effectLst/>
                <a:uLnTx/>
                <a:uFillTx/>
                <a:latin typeface="NimbusRomNo9L-ReguItal"/>
                <a:ea typeface="+mn-ea"/>
                <a:cs typeface="+mn-cs"/>
              </a:rPr>
              <a:t>p</a:t>
            </a:r>
            <a:r>
              <a:rPr kumimoji="0" lang="en-US" altLang="en-US" sz="2400" b="0" i="0" u="none" strike="noStrike" kern="1200" cap="none" spc="0" normalizeH="0" baseline="30000" noProof="0">
                <a:ln>
                  <a:noFill/>
                </a:ln>
                <a:solidFill>
                  <a:srgbClr val="00B050"/>
                </a:solidFill>
                <a:effectLst/>
                <a:uLnTx/>
                <a:uFillTx/>
                <a:latin typeface="NimbusRomNo9L-Regu"/>
                <a:ea typeface="+mn-ea"/>
                <a:cs typeface="+mn-cs"/>
              </a:rPr>
              <a:t>2</a:t>
            </a:r>
            <a:r>
              <a:rPr kumimoji="0" lang="en-US" altLang="en-US" sz="2400" b="0" i="0" u="none" strike="noStrike" kern="1200" cap="none" spc="0" normalizeH="0" baseline="0" noProof="0">
                <a:ln>
                  <a:noFill/>
                </a:ln>
                <a:solidFill>
                  <a:srgbClr val="00B050"/>
                </a:solidFill>
                <a:effectLst/>
                <a:uLnTx/>
                <a:uFillTx/>
                <a:latin typeface="CMMI10"/>
                <a:ea typeface="+mn-ea"/>
                <a:cs typeface="+mn-cs"/>
              </a:rPr>
              <a:t>/</a:t>
            </a:r>
            <a:r>
              <a:rPr kumimoji="0" lang="en-US" altLang="en-US" sz="2400" b="0" i="0" u="none" strike="noStrike" kern="1200" cap="none" spc="0" normalizeH="0" baseline="0" noProof="0">
                <a:ln>
                  <a:noFill/>
                </a:ln>
                <a:solidFill>
                  <a:srgbClr val="00B050"/>
                </a:solidFill>
                <a:effectLst/>
                <a:uLnTx/>
                <a:uFillTx/>
                <a:latin typeface="NimbusRomNo9L-Regu"/>
                <a:ea typeface="+mn-ea"/>
                <a:cs typeface="+mn-cs"/>
              </a:rPr>
              <a:t>4</a:t>
            </a:r>
            <a:endParaRPr kumimoji="0" lang="en-US" altLang="en-US" sz="2400" b="0" i="0" u="none" strike="noStrike" kern="1200" cap="none" spc="0" normalizeH="0" baseline="0" noProof="0">
              <a:ln>
                <a:noFill/>
              </a:ln>
              <a:solidFill>
                <a:srgbClr val="00B050"/>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255892598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vert="horz" lIns="91440" tIns="45720" rIns="91440" bIns="45720" rtlCol="0" anchor="ctr">
            <a:normAutofit/>
          </a:bodyPr>
          <a:lstStyle/>
          <a:p>
            <a:r>
              <a:rPr lang="en-US" altLang="en-US" sz="4000" b="1">
                <a:solidFill>
                  <a:srgbClr val="003399"/>
                </a:solidFill>
                <a:latin typeface="+mn-lt"/>
                <a:ea typeface="+mn-ea"/>
                <a:cs typeface="+mn-cs"/>
              </a:rPr>
              <a:t>Hypercube</a:t>
            </a:r>
          </a:p>
        </p:txBody>
      </p:sp>
      <p:sp>
        <p:nvSpPr>
          <p:cNvPr id="58371" name="Content Placeholder 4"/>
          <p:cNvSpPr>
            <a:spLocks noGrp="1"/>
          </p:cNvSpPr>
          <p:nvPr>
            <p:ph idx="1"/>
          </p:nvPr>
        </p:nvSpPr>
        <p:spPr/>
        <p:txBody>
          <a:bodyPr/>
          <a:lstStyle/>
          <a:p>
            <a:r>
              <a:rPr lang="en-US" altLang="en-US" dirty="0">
                <a:solidFill>
                  <a:srgbClr val="0033CC"/>
                </a:solidFill>
              </a:rPr>
              <a:t>Highly connected direct interconnect that has been used in actual systems.</a:t>
            </a:r>
          </a:p>
          <a:p>
            <a:r>
              <a:rPr lang="en-US" altLang="en-US" dirty="0" smtClean="0"/>
              <a:t>Built step by step:</a:t>
            </a:r>
          </a:p>
          <a:p>
            <a:pPr lvl="1"/>
            <a:r>
              <a:rPr lang="en-US" altLang="en-US" dirty="0" smtClean="0"/>
              <a:t>A </a:t>
            </a:r>
            <a:r>
              <a:rPr lang="en-US" altLang="en-US" dirty="0" smtClean="0">
                <a:solidFill>
                  <a:srgbClr val="00B050"/>
                </a:solidFill>
              </a:rPr>
              <a:t>one-dimensional hypercube </a:t>
            </a:r>
            <a:r>
              <a:rPr lang="en-US" altLang="en-US" dirty="0" smtClean="0"/>
              <a:t>is a fully-connected system with two processors. </a:t>
            </a:r>
          </a:p>
          <a:p>
            <a:pPr lvl="1"/>
            <a:r>
              <a:rPr lang="en-US" altLang="en-US" dirty="0" smtClean="0"/>
              <a:t>A </a:t>
            </a:r>
            <a:r>
              <a:rPr lang="en-US" altLang="en-US" dirty="0" smtClean="0">
                <a:solidFill>
                  <a:srgbClr val="00B050"/>
                </a:solidFill>
              </a:rPr>
              <a:t>two-dimensional hypercube </a:t>
            </a:r>
            <a:r>
              <a:rPr lang="en-US" altLang="en-US" dirty="0" smtClean="0"/>
              <a:t>is built from two one-dimensional </a:t>
            </a:r>
            <a:r>
              <a:rPr lang="en-US" altLang="en-US" dirty="0" err="1" smtClean="0"/>
              <a:t>hypercubes</a:t>
            </a:r>
            <a:r>
              <a:rPr lang="en-US" altLang="en-US" dirty="0" smtClean="0"/>
              <a:t> by joining “corresponding” switches. </a:t>
            </a:r>
          </a:p>
          <a:p>
            <a:pPr lvl="1"/>
            <a:r>
              <a:rPr lang="en-US" altLang="en-US" dirty="0" smtClean="0"/>
              <a:t>Similarly a </a:t>
            </a:r>
            <a:r>
              <a:rPr lang="en-US" altLang="en-US" dirty="0" smtClean="0">
                <a:solidFill>
                  <a:srgbClr val="00B050"/>
                </a:solidFill>
              </a:rPr>
              <a:t>three-dimensional hypercube </a:t>
            </a:r>
            <a:r>
              <a:rPr lang="en-US" altLang="en-US" dirty="0" smtClean="0"/>
              <a:t>is built from two two-dimensional </a:t>
            </a:r>
            <a:r>
              <a:rPr lang="en-US" altLang="en-US" dirty="0" err="1" smtClean="0"/>
              <a:t>hypercubes</a:t>
            </a:r>
            <a:r>
              <a:rPr lang="en-US" altLang="en-US" dirty="0" smtClean="0"/>
              <a:t>.</a:t>
            </a:r>
          </a:p>
        </p:txBody>
      </p:sp>
    </p:spTree>
    <p:extLst>
      <p:ext uri="{BB962C8B-B14F-4D97-AF65-F5344CB8AC3E}">
        <p14:creationId xmlns:p14="http://schemas.microsoft.com/office/powerpoint/2010/main" val="284751164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1557338"/>
            <a:ext cx="81803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itle 1"/>
          <p:cNvSpPr>
            <a:spLocks noGrp="1"/>
          </p:cNvSpPr>
          <p:nvPr>
            <p:ph type="title"/>
          </p:nvPr>
        </p:nvSpPr>
        <p:spPr/>
        <p:txBody>
          <a:bodyPr vert="horz" lIns="91440" tIns="45720" rIns="91440" bIns="45720" rtlCol="0" anchor="ctr">
            <a:normAutofit/>
          </a:bodyPr>
          <a:lstStyle/>
          <a:p>
            <a:r>
              <a:rPr lang="en-US" altLang="en-US" sz="4000" b="1">
                <a:solidFill>
                  <a:srgbClr val="003399"/>
                </a:solidFill>
                <a:latin typeface="+mn-lt"/>
                <a:ea typeface="+mn-ea"/>
                <a:cs typeface="+mn-cs"/>
              </a:rPr>
              <a:t>Hypercubes</a:t>
            </a:r>
          </a:p>
        </p:txBody>
      </p:sp>
      <p:sp>
        <p:nvSpPr>
          <p:cNvPr id="59397" name="Text Box 8"/>
          <p:cNvSpPr txBox="1">
            <a:spLocks noChangeArrowheads="1"/>
          </p:cNvSpPr>
          <p:nvPr/>
        </p:nvSpPr>
        <p:spPr bwMode="auto">
          <a:xfrm>
            <a:off x="2495550" y="1628775"/>
            <a:ext cx="1481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2.12</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sp>
        <p:nvSpPr>
          <p:cNvPr id="59398" name="Rectangle 5"/>
          <p:cNvSpPr>
            <a:spLocks noChangeArrowheads="1"/>
          </p:cNvSpPr>
          <p:nvPr/>
        </p:nvSpPr>
        <p:spPr bwMode="auto">
          <a:xfrm>
            <a:off x="2640013" y="5084763"/>
            <a:ext cx="868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prstClr val="black"/>
                </a:solidFill>
                <a:effectLst/>
                <a:uLnTx/>
                <a:uFillTx/>
                <a:latin typeface="NimbusRomNo9L-Regu"/>
                <a:ea typeface="+mn-ea"/>
                <a:cs typeface="+mn-cs"/>
              </a:rPr>
              <a:t>One-</a:t>
            </a:r>
            <a:endParaRPr kumimoji="0" lang="en-US" altLang="en-US" sz="24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59399" name="Rectangle 6"/>
          <p:cNvSpPr>
            <a:spLocks noChangeArrowheads="1"/>
          </p:cNvSpPr>
          <p:nvPr/>
        </p:nvSpPr>
        <p:spPr bwMode="auto">
          <a:xfrm>
            <a:off x="6496050" y="5084763"/>
            <a:ext cx="4313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prstClr val="black"/>
                </a:solidFill>
                <a:effectLst/>
                <a:uLnTx/>
                <a:uFillTx/>
                <a:latin typeface="NimbusRomNo9L-Regu"/>
                <a:ea typeface="+mn-ea"/>
                <a:cs typeface="+mn-cs"/>
              </a:rPr>
              <a:t>Three-dimensional Hypercube</a:t>
            </a:r>
            <a:endParaRPr kumimoji="0" lang="en-US" altLang="en-US" sz="24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59400" name="Rectangle 7"/>
          <p:cNvSpPr>
            <a:spLocks noChangeArrowheads="1"/>
          </p:cNvSpPr>
          <p:nvPr/>
        </p:nvSpPr>
        <p:spPr bwMode="auto">
          <a:xfrm>
            <a:off x="5087939" y="5084763"/>
            <a:ext cx="852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prstClr val="black"/>
                </a:solidFill>
                <a:effectLst/>
                <a:uLnTx/>
                <a:uFillTx/>
                <a:latin typeface="NimbusRomNo9L-Regu"/>
                <a:ea typeface="+mn-ea"/>
                <a:cs typeface="+mn-cs"/>
              </a:rPr>
              <a:t>Two-</a:t>
            </a:r>
            <a:endParaRPr kumimoji="0" lang="en-US" altLang="en-US" sz="24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97307512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p:cNvSpPr>
          <p:nvPr>
            <p:ph idx="1"/>
          </p:nvPr>
        </p:nvSpPr>
        <p:spPr>
          <a:xfrm>
            <a:off x="1847850" y="1125538"/>
            <a:ext cx="8712200" cy="5111750"/>
          </a:xfrm>
        </p:spPr>
        <p:txBody>
          <a:bodyPr/>
          <a:lstStyle/>
          <a:p>
            <a:pPr algn="just"/>
            <a:r>
              <a:rPr lang="en-US" altLang="en-US" smtClean="0"/>
              <a:t>Thus a hypercube of dimension d has </a:t>
            </a:r>
          </a:p>
          <a:p>
            <a:r>
              <a:rPr lang="en-US" altLang="en-US" smtClean="0"/>
              <a:t>p = 2</a:t>
            </a:r>
            <a:r>
              <a:rPr lang="en-US" altLang="en-US" baseline="30000" smtClean="0"/>
              <a:t>d</a:t>
            </a:r>
            <a:r>
              <a:rPr lang="en-US" altLang="en-US" smtClean="0"/>
              <a:t> nodes, and a switch in a d-dimensional hypercube is directly connected to a processor and d switches.</a:t>
            </a:r>
          </a:p>
        </p:txBody>
      </p:sp>
      <p:sp>
        <p:nvSpPr>
          <p:cNvPr id="60420" name="Title 1"/>
          <p:cNvSpPr>
            <a:spLocks noGrp="1"/>
          </p:cNvSpPr>
          <p:nvPr>
            <p:ph type="title"/>
          </p:nvPr>
        </p:nvSpPr>
        <p:spPr>
          <a:xfrm>
            <a:off x="2135188" y="115889"/>
            <a:ext cx="3744912" cy="701675"/>
          </a:xfrm>
        </p:spPr>
        <p:txBody>
          <a:bodyPr vert="horz" lIns="91440" tIns="45720" rIns="91440" bIns="45720" rtlCol="0" anchor="ctr">
            <a:normAutofit/>
          </a:bodyPr>
          <a:lstStyle/>
          <a:p>
            <a:r>
              <a:rPr lang="en-US" altLang="en-US" sz="4000" b="1">
                <a:solidFill>
                  <a:srgbClr val="003399"/>
                </a:solidFill>
                <a:latin typeface="+mn-lt"/>
                <a:ea typeface="+mn-ea"/>
                <a:cs typeface="+mn-cs"/>
              </a:rPr>
              <a:t>Hypercubes</a:t>
            </a:r>
          </a:p>
        </p:txBody>
      </p:sp>
    </p:spTree>
    <p:extLst>
      <p:ext uri="{BB962C8B-B14F-4D97-AF65-F5344CB8AC3E}">
        <p14:creationId xmlns:p14="http://schemas.microsoft.com/office/powerpoint/2010/main" val="12094969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Indirect interconnects</a:t>
            </a:r>
          </a:p>
        </p:txBody>
      </p:sp>
      <p:sp>
        <p:nvSpPr>
          <p:cNvPr id="61443" name="Content Placeholder 2"/>
          <p:cNvSpPr>
            <a:spLocks noGrp="1"/>
          </p:cNvSpPr>
          <p:nvPr>
            <p:ph idx="1"/>
          </p:nvPr>
        </p:nvSpPr>
        <p:spPr>
          <a:xfrm>
            <a:off x="1774826" y="1125538"/>
            <a:ext cx="8704263" cy="5111750"/>
          </a:xfrm>
        </p:spPr>
        <p:txBody>
          <a:bodyPr/>
          <a:lstStyle/>
          <a:p>
            <a:pPr algn="just"/>
            <a:r>
              <a:rPr lang="en-US" altLang="en-US" dirty="0" smtClean="0"/>
              <a:t>In an indirect interconnect, the switches may not be directly connected to a processor. They’re often shown with unidirectional links and a collection of processors, each of which has an outgoing and an incoming link, and a switching network shown in fig 2.13.</a:t>
            </a:r>
          </a:p>
          <a:p>
            <a:r>
              <a:rPr lang="en-US" altLang="en-US" dirty="0" smtClean="0"/>
              <a:t>Simple examples of indirect networks:</a:t>
            </a:r>
          </a:p>
          <a:p>
            <a:pPr lvl="1"/>
            <a:r>
              <a:rPr lang="en-US" altLang="en-US" dirty="0" smtClean="0">
                <a:solidFill>
                  <a:srgbClr val="00B050"/>
                </a:solidFill>
              </a:rPr>
              <a:t>Crossbar</a:t>
            </a:r>
          </a:p>
          <a:p>
            <a:pPr lvl="1"/>
            <a:r>
              <a:rPr lang="en-US" altLang="en-US" dirty="0" smtClean="0">
                <a:solidFill>
                  <a:srgbClr val="00B050"/>
                </a:solidFill>
              </a:rPr>
              <a:t>Omega network</a:t>
            </a:r>
            <a:r>
              <a:rPr lang="en-US" altLang="en-US" dirty="0" smtClean="0"/>
              <a:t/>
            </a:r>
            <a:br>
              <a:rPr lang="en-US" altLang="en-US" dirty="0" smtClean="0"/>
            </a:br>
            <a:endParaRPr lang="en-US" altLang="en-US" dirty="0" smtClean="0"/>
          </a:p>
          <a:p>
            <a:pPr marL="0" indent="0">
              <a:buNone/>
            </a:pPr>
            <a:endParaRPr lang="en-US" altLang="en-US" dirty="0" smtClean="0"/>
          </a:p>
        </p:txBody>
      </p:sp>
    </p:spTree>
    <p:extLst>
      <p:ext uri="{BB962C8B-B14F-4D97-AF65-F5344CB8AC3E}">
        <p14:creationId xmlns:p14="http://schemas.microsoft.com/office/powerpoint/2010/main" val="3885643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135189" y="109539"/>
            <a:ext cx="8281987" cy="708025"/>
          </a:xfrm>
        </p:spPr>
        <p:txBody>
          <a:bodyPr/>
          <a:lstStyle/>
          <a:p>
            <a:r>
              <a:rPr lang="en-US" altLang="en-US" smtClean="0">
                <a:solidFill>
                  <a:srgbClr val="00B050"/>
                </a:solidFill>
                <a:latin typeface="NimbusRomNo9L-Regu"/>
              </a:rPr>
              <a:t>A generic indirect network</a:t>
            </a:r>
            <a:endParaRPr lang="en-US" altLang="en-US" smtClean="0"/>
          </a:p>
        </p:txBody>
      </p:sp>
      <p:sp>
        <p:nvSpPr>
          <p:cNvPr id="62468" name="Text Box 8"/>
          <p:cNvSpPr txBox="1">
            <a:spLocks noChangeArrowheads="1"/>
          </p:cNvSpPr>
          <p:nvPr/>
        </p:nvSpPr>
        <p:spPr bwMode="auto">
          <a:xfrm>
            <a:off x="4943475" y="5661025"/>
            <a:ext cx="1481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2.13</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pic>
        <p:nvPicPr>
          <p:cNvPr id="624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964" y="1166814"/>
            <a:ext cx="6694487"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077859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1" y="3357563"/>
            <a:ext cx="5629275"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itle 1"/>
          <p:cNvSpPr>
            <a:spLocks noGrp="1"/>
          </p:cNvSpPr>
          <p:nvPr>
            <p:ph type="title"/>
          </p:nvPr>
        </p:nvSpPr>
        <p:spPr>
          <a:xfrm>
            <a:off x="1839913" y="104776"/>
            <a:ext cx="9103857" cy="1077913"/>
          </a:xfrm>
        </p:spPr>
        <p:txBody>
          <a:bodyPr vert="horz" lIns="91440" tIns="45720" rIns="91440" bIns="45720" rtlCol="0" anchor="ctr">
            <a:normAutofit fontScale="90000"/>
          </a:bodyPr>
          <a:lstStyle/>
          <a:p>
            <a:r>
              <a:rPr lang="en-US" altLang="en-US" sz="4000" b="1">
                <a:solidFill>
                  <a:srgbClr val="003399"/>
                </a:solidFill>
                <a:latin typeface="+mn-lt"/>
                <a:ea typeface="+mn-ea"/>
                <a:cs typeface="+mn-cs"/>
              </a:rPr>
              <a:t>Crossbar interconnect for distributed memory</a:t>
            </a:r>
          </a:p>
        </p:txBody>
      </p:sp>
      <p:sp>
        <p:nvSpPr>
          <p:cNvPr id="63493" name="Text Box 8"/>
          <p:cNvSpPr txBox="1">
            <a:spLocks noChangeArrowheads="1"/>
          </p:cNvSpPr>
          <p:nvPr/>
        </p:nvSpPr>
        <p:spPr bwMode="auto">
          <a:xfrm>
            <a:off x="5145089" y="5856288"/>
            <a:ext cx="1481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2.14</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sp>
        <p:nvSpPr>
          <p:cNvPr id="2" name="Rectangle 1"/>
          <p:cNvSpPr/>
          <p:nvPr/>
        </p:nvSpPr>
        <p:spPr>
          <a:xfrm>
            <a:off x="1852614" y="1104901"/>
            <a:ext cx="8066087" cy="2246769"/>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3399"/>
                </a:solidFill>
                <a:effectLst/>
                <a:uLnTx/>
                <a:uFillTx/>
                <a:latin typeface="Calibri"/>
                <a:ea typeface="+mn-ea"/>
                <a:cs typeface="+mn-cs"/>
              </a:rPr>
              <a:t>A distributed-memory crossbar shown below has unidirectional links. Notice that as long as two processors don’t attempt to communicate with the same processor, all the processors can simultaneously communicate with another processor.</a:t>
            </a:r>
            <a:endParaRPr kumimoji="0" lang="en-IN" sz="2800" b="0" i="0" u="none" strike="noStrike" kern="1200" cap="none" spc="0" normalizeH="0" baseline="0" noProof="0" dirty="0">
              <a:ln>
                <a:noFill/>
              </a:ln>
              <a:solidFill>
                <a:srgbClr val="003399"/>
              </a:solidFill>
              <a:effectLst/>
              <a:uLnTx/>
              <a:uFillTx/>
              <a:latin typeface="Calibri"/>
              <a:ea typeface="+mn-ea"/>
              <a:cs typeface="+mn-cs"/>
            </a:endParaRPr>
          </a:p>
        </p:txBody>
      </p:sp>
    </p:spTree>
    <p:extLst>
      <p:ext uri="{BB962C8B-B14F-4D97-AF65-F5344CB8AC3E}">
        <p14:creationId xmlns:p14="http://schemas.microsoft.com/office/powerpoint/2010/main" val="36450944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A7B97C9-92B4-413F-A977-EB9C7498A00B}"/>
              </a:ext>
            </a:extLst>
          </p:cNvPr>
          <p:cNvGraphicFramePr>
            <a:graphicFrameLocks noGrp="1"/>
          </p:cNvGraphicFramePr>
          <p:nvPr>
            <p:extLst>
              <p:ext uri="{D42A27DB-BD31-4B8C-83A1-F6EECF244321}">
                <p14:modId xmlns:p14="http://schemas.microsoft.com/office/powerpoint/2010/main" val="4122513554"/>
              </p:ext>
            </p:extLst>
          </p:nvPr>
        </p:nvGraphicFramePr>
        <p:xfrm>
          <a:off x="537882" y="363070"/>
          <a:ext cx="10681447" cy="5370011"/>
        </p:xfrm>
        <a:graphic>
          <a:graphicData uri="http://schemas.openxmlformats.org/drawingml/2006/table">
            <a:tbl>
              <a:tblPr firstRow="1" firstCol="1" bandRow="1">
                <a:tableStyleId>{5C22544A-7EE6-4342-B048-85BDC9FD1C3A}</a:tableStyleId>
              </a:tblPr>
              <a:tblGrid>
                <a:gridCol w="1634544">
                  <a:extLst>
                    <a:ext uri="{9D8B030D-6E8A-4147-A177-3AD203B41FA5}">
                      <a16:colId xmlns:a16="http://schemas.microsoft.com/office/drawing/2014/main" val="3863263478"/>
                    </a:ext>
                  </a:extLst>
                </a:gridCol>
                <a:gridCol w="4398243">
                  <a:extLst>
                    <a:ext uri="{9D8B030D-6E8A-4147-A177-3AD203B41FA5}">
                      <a16:colId xmlns:a16="http://schemas.microsoft.com/office/drawing/2014/main" val="2231817409"/>
                    </a:ext>
                  </a:extLst>
                </a:gridCol>
                <a:gridCol w="4648660">
                  <a:extLst>
                    <a:ext uri="{9D8B030D-6E8A-4147-A177-3AD203B41FA5}">
                      <a16:colId xmlns:a16="http://schemas.microsoft.com/office/drawing/2014/main" val="1375503618"/>
                    </a:ext>
                  </a:extLst>
                </a:gridCol>
              </a:tblGrid>
              <a:tr h="422191">
                <a:tc>
                  <a:txBody>
                    <a:bodyPr/>
                    <a:lstStyle/>
                    <a:p>
                      <a:pPr algn="ctr">
                        <a:lnSpc>
                          <a:spcPct val="107000"/>
                        </a:lnSpc>
                        <a:spcAft>
                          <a:spcPts val="800"/>
                        </a:spcAft>
                      </a:pPr>
                      <a:r>
                        <a:rPr lang="en-IN" sz="1800" dirty="0">
                          <a:effectLst/>
                          <a:latin typeface="Times New Roman" panose="02020603050405020304" pitchFamily="18" charset="0"/>
                          <a:cs typeface="Times New Roman" panose="02020603050405020304" pitchFamily="18" charset="0"/>
                        </a:rPr>
                        <a:t>Aspect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OpenMP</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800">
                          <a:effectLst/>
                          <a:latin typeface="Times New Roman" panose="02020603050405020304" pitchFamily="18" charset="0"/>
                          <a:cs typeface="Times New Roman" panose="02020603050405020304" pitchFamily="18" charset="0"/>
                        </a:rPr>
                        <a:t>MPI</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38631476"/>
                  </a:ext>
                </a:extLst>
              </a:tr>
              <a:tr h="422191">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Full Form</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Open Multi-Processing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Message Passing Interface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939461055"/>
                  </a:ext>
                </a:extLst>
              </a:tr>
              <a:tr h="823053">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Memory Model</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Shared memory (all threads share the same address space).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Distributed memory (each process has its own memory; communication via messages).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58997948"/>
                  </a:ext>
                </a:extLst>
              </a:tr>
              <a:tr h="823053">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Programming Style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Thread-based parallelism (uses compiler directives like #pragma).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Process-based parallelism (explicit message passing between processes).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95389725"/>
                  </a:ext>
                </a:extLst>
              </a:tr>
              <a:tr h="422191">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Scalability</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Limited to a single machine with multiple cores/CPUs.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Scales well across clusters with thousands of nodes.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44335404"/>
                  </a:ext>
                </a:extLst>
              </a:tr>
              <a:tr h="422191">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Ease of Use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Easier to program (simple directives).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More complex (requires explicit send/receive calls).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255645949"/>
                  </a:ext>
                </a:extLst>
              </a:tr>
              <a:tr h="422191">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Communication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Implicit (threads share memory).</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Explicit (messages must be exchanged).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95504425"/>
                  </a:ext>
                </a:extLst>
              </a:tr>
              <a:tr h="422191">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Best Suited For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Multicore desktops, shared-memory servers.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Large-scale supercomputers, distributed clusters.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91263416"/>
                  </a:ext>
                </a:extLst>
              </a:tr>
              <a:tr h="823053">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Example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Parallelizing loops in C/C++/Fortran using #pragma omp parallel for.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Running a scientific simulation across multiple computers in a cluster.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640802799"/>
                  </a:ext>
                </a:extLst>
              </a:tr>
            </a:tbl>
          </a:graphicData>
        </a:graphic>
      </p:graphicFrame>
      <p:sp>
        <p:nvSpPr>
          <p:cNvPr id="5" name="TextBox 4">
            <a:extLst>
              <a:ext uri="{FF2B5EF4-FFF2-40B4-BE49-F238E27FC236}">
                <a16:creationId xmlns:a16="http://schemas.microsoft.com/office/drawing/2014/main" id="{82AEE45E-12D4-48C4-9A23-800AFC4C9216}"/>
              </a:ext>
            </a:extLst>
          </p:cNvPr>
          <p:cNvSpPr txBox="1"/>
          <p:nvPr/>
        </p:nvSpPr>
        <p:spPr>
          <a:xfrm>
            <a:off x="332814" y="5846948"/>
            <a:ext cx="8985997" cy="615553"/>
          </a:xfrm>
          <a:prstGeom prst="rect">
            <a:avLst/>
          </a:prstGeom>
          <a:noFill/>
        </p:spPr>
        <p:txBody>
          <a:bodyPr wrap="square">
            <a:spAutoFit/>
          </a:bodyPr>
          <a:lstStyle/>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OpenMP</a:t>
            </a:r>
            <a:r>
              <a:rPr lang="en-IN" sz="1800" dirty="0">
                <a:effectLst/>
                <a:latin typeface="Times New Roman" panose="02020603050405020304" pitchFamily="18" charset="0"/>
                <a:ea typeface="Times New Roman" panose="02020603050405020304" pitchFamily="18" charset="0"/>
              </a:rPr>
              <a:t> = Best for </a:t>
            </a:r>
            <a:r>
              <a:rPr lang="en-IN" sz="1800" b="1" dirty="0">
                <a:effectLst/>
                <a:latin typeface="Times New Roman" panose="02020603050405020304" pitchFamily="18" charset="0"/>
                <a:ea typeface="Times New Roman" panose="02020603050405020304" pitchFamily="18" charset="0"/>
              </a:rPr>
              <a:t>shared memory, small-scale parallelism</a:t>
            </a:r>
            <a:r>
              <a:rPr lang="en-IN" sz="1800" dirty="0">
                <a:effectLst/>
                <a:latin typeface="Times New Roman" panose="02020603050405020304" pitchFamily="18" charset="0"/>
                <a:ea typeface="Times New Roman" panose="02020603050405020304" pitchFamily="18" charset="0"/>
              </a:rPr>
              <a:t>.</a:t>
            </a:r>
          </a:p>
          <a:p>
            <a:pPr marL="285750" indent="-285750">
              <a:buFont typeface="Arial" panose="020B0604020202020204" pitchFamily="34" charset="0"/>
              <a:buChar char="•"/>
            </a:pPr>
            <a:r>
              <a:rPr lang="en-IN" sz="1600" b="1" dirty="0">
                <a:effectLst/>
                <a:latin typeface="Calibri" panose="020F0502020204030204" pitchFamily="34" charset="0"/>
                <a:ea typeface="Calibri" panose="020F0502020204030204" pitchFamily="34" charset="0"/>
                <a:cs typeface="Times New Roman" panose="02020603050405020304" pitchFamily="18" charset="0"/>
              </a:rPr>
              <a:t>MPI</a:t>
            </a:r>
            <a:r>
              <a:rPr lang="en-IN" sz="1600" dirty="0">
                <a:effectLst/>
                <a:latin typeface="Calibri" panose="020F0502020204030204" pitchFamily="34" charset="0"/>
                <a:ea typeface="Calibri" panose="020F0502020204030204" pitchFamily="34" charset="0"/>
                <a:cs typeface="Times New Roman" panose="02020603050405020304" pitchFamily="18" charset="0"/>
              </a:rPr>
              <a:t> = Best for </a:t>
            </a:r>
            <a:r>
              <a:rPr lang="en-IN" sz="1600" b="1" dirty="0">
                <a:effectLst/>
                <a:latin typeface="Calibri" panose="020F0502020204030204" pitchFamily="34" charset="0"/>
                <a:ea typeface="Calibri" panose="020F0502020204030204" pitchFamily="34" charset="0"/>
                <a:cs typeface="Times New Roman" panose="02020603050405020304" pitchFamily="18" charset="0"/>
              </a:rPr>
              <a:t>distributed memory, large-scale parallelism</a:t>
            </a:r>
            <a:endParaRPr lang="en-IN" dirty="0"/>
          </a:p>
        </p:txBody>
      </p:sp>
    </p:spTree>
    <p:extLst>
      <p:ext uri="{BB962C8B-B14F-4D97-AF65-F5344CB8AC3E}">
        <p14:creationId xmlns:p14="http://schemas.microsoft.com/office/powerpoint/2010/main" val="21675261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An omega network</a:t>
            </a:r>
          </a:p>
        </p:txBody>
      </p:sp>
      <p:sp>
        <p:nvSpPr>
          <p:cNvPr id="64516" name="Text Box 8"/>
          <p:cNvSpPr txBox="1">
            <a:spLocks noChangeArrowheads="1"/>
          </p:cNvSpPr>
          <p:nvPr/>
        </p:nvSpPr>
        <p:spPr bwMode="auto">
          <a:xfrm>
            <a:off x="2208214" y="5589588"/>
            <a:ext cx="1481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2.15</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pic>
        <p:nvPicPr>
          <p:cNvPr id="645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511" y="4152331"/>
            <a:ext cx="6264275"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14400" y="746125"/>
            <a:ext cx="9962865" cy="1815882"/>
          </a:xfrm>
          <a:prstGeom prst="rect">
            <a:avLst/>
          </a:prstGeom>
        </p:spPr>
        <p:txBody>
          <a:bodyPr wrap="square">
            <a:spAutoFit/>
          </a:bodyPr>
          <a:lstStyle/>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rgbClr val="003399"/>
                </a:solidFill>
                <a:effectLst/>
                <a:uLnTx/>
                <a:uFillTx/>
                <a:latin typeface="Calibri"/>
                <a:ea typeface="+mn-ea"/>
                <a:cs typeface="+mn-cs"/>
              </a:rPr>
              <a:t>The switches are two by two crossbars</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rgbClr val="003399"/>
                </a:solidFill>
                <a:effectLst/>
                <a:uLnTx/>
                <a:uFillTx/>
                <a:latin typeface="Calibri"/>
                <a:ea typeface="+mn-ea"/>
                <a:cs typeface="+mn-cs"/>
              </a:rPr>
              <a:t>The communications cannot occur simultaneously.</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rgbClr val="003399"/>
                </a:solidFill>
                <a:effectLst/>
                <a:uLnTx/>
                <a:uFillTx/>
                <a:latin typeface="Calibri"/>
                <a:ea typeface="+mn-ea"/>
                <a:cs typeface="+mn-cs"/>
              </a:rPr>
              <a:t>If </a:t>
            </a:r>
            <a:r>
              <a:rPr kumimoji="0" lang="en-US" sz="2800" b="0" i="0" u="none" strike="noStrike" kern="1200" cap="none" spc="0" normalizeH="0" baseline="0" noProof="0" dirty="0">
                <a:ln>
                  <a:noFill/>
                </a:ln>
                <a:solidFill>
                  <a:srgbClr val="003399"/>
                </a:solidFill>
                <a:effectLst/>
                <a:uLnTx/>
                <a:uFillTx/>
                <a:latin typeface="Calibri"/>
                <a:ea typeface="+mn-ea"/>
                <a:cs typeface="+mn-cs"/>
              </a:rPr>
              <a:t>processor 0 sends a message to processor 6, then processor 1 cannot simultaneously send a message to processor 7.</a:t>
            </a:r>
            <a:endParaRPr kumimoji="0" lang="en-IN" sz="2800" b="0" i="0" u="none" strike="noStrike" kern="1200" cap="none" spc="0" normalizeH="0" baseline="0" noProof="0" dirty="0">
              <a:ln>
                <a:noFill/>
              </a:ln>
              <a:solidFill>
                <a:srgbClr val="003399"/>
              </a:solidFill>
              <a:effectLst/>
              <a:uLnTx/>
              <a:uFillTx/>
              <a:latin typeface="Calibri"/>
              <a:ea typeface="+mn-ea"/>
              <a:cs typeface="+mn-cs"/>
            </a:endParaRPr>
          </a:p>
        </p:txBody>
      </p:sp>
      <p:sp>
        <p:nvSpPr>
          <p:cNvPr id="4" name="Rectangle 3"/>
          <p:cNvSpPr/>
          <p:nvPr/>
        </p:nvSpPr>
        <p:spPr>
          <a:xfrm>
            <a:off x="1919288" y="2691497"/>
            <a:ext cx="8497887" cy="138430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3399"/>
                </a:solidFill>
                <a:effectLst/>
                <a:uLnTx/>
                <a:uFillTx/>
                <a:latin typeface="Calibri"/>
                <a:ea typeface="+mn-ea"/>
                <a:cs typeface="+mn-cs"/>
              </a:rPr>
              <a:t>The omega network uses ½ plog</a:t>
            </a:r>
            <a:r>
              <a:rPr kumimoji="0" lang="en-US" sz="2800" b="0" i="0" u="none" strike="noStrike" kern="1200" cap="none" spc="0" normalizeH="0" baseline="-25000" noProof="0" dirty="0">
                <a:ln>
                  <a:noFill/>
                </a:ln>
                <a:solidFill>
                  <a:srgbClr val="003399"/>
                </a:solidFill>
                <a:effectLst/>
                <a:uLnTx/>
                <a:uFillTx/>
                <a:latin typeface="Calibri"/>
                <a:ea typeface="+mn-ea"/>
                <a:cs typeface="+mn-cs"/>
              </a:rPr>
              <a:t>2</a:t>
            </a:r>
            <a:r>
              <a:rPr kumimoji="0" lang="en-US" sz="2800" b="0" i="0" u="none" strike="noStrike" kern="1200" cap="none" spc="0" normalizeH="0" baseline="0" noProof="0" dirty="0">
                <a:ln>
                  <a:noFill/>
                </a:ln>
                <a:solidFill>
                  <a:srgbClr val="003399"/>
                </a:solidFill>
                <a:effectLst/>
                <a:uLnTx/>
                <a:uFillTx/>
                <a:latin typeface="Calibri"/>
                <a:ea typeface="+mn-ea"/>
                <a:cs typeface="+mn-cs"/>
              </a:rPr>
              <a:t>(p) of the 2 ×2 crossbar switches, so it uses a total of 2plog</a:t>
            </a:r>
            <a:r>
              <a:rPr kumimoji="0" lang="en-US" sz="2800" b="0" i="0" u="none" strike="noStrike" kern="1200" cap="none" spc="0" normalizeH="0" baseline="-25000" noProof="0" dirty="0">
                <a:ln>
                  <a:noFill/>
                </a:ln>
                <a:solidFill>
                  <a:srgbClr val="003399"/>
                </a:solidFill>
                <a:effectLst/>
                <a:uLnTx/>
                <a:uFillTx/>
                <a:latin typeface="Calibri"/>
                <a:ea typeface="+mn-ea"/>
                <a:cs typeface="+mn-cs"/>
              </a:rPr>
              <a:t>2</a:t>
            </a:r>
            <a:r>
              <a:rPr kumimoji="0" lang="en-US" sz="2800" b="0" i="0" u="none" strike="noStrike" kern="1200" cap="none" spc="0" normalizeH="0" baseline="0" noProof="0" dirty="0">
                <a:ln>
                  <a:noFill/>
                </a:ln>
                <a:solidFill>
                  <a:srgbClr val="003399"/>
                </a:solidFill>
                <a:effectLst/>
                <a:uLnTx/>
                <a:uFillTx/>
                <a:latin typeface="Calibri"/>
                <a:ea typeface="+mn-ea"/>
                <a:cs typeface="+mn-cs"/>
              </a:rPr>
              <a:t>(p) switches, while the crossbar uses p</a:t>
            </a:r>
            <a:r>
              <a:rPr kumimoji="0" lang="en-US" sz="2800" b="0" i="0" u="none" strike="noStrike" kern="1200" cap="none" spc="0" normalizeH="0" baseline="30000" noProof="0" dirty="0">
                <a:ln>
                  <a:noFill/>
                </a:ln>
                <a:solidFill>
                  <a:srgbClr val="003399"/>
                </a:solidFill>
                <a:effectLst/>
                <a:uLnTx/>
                <a:uFillTx/>
                <a:latin typeface="Calibri"/>
                <a:ea typeface="+mn-ea"/>
                <a:cs typeface="+mn-cs"/>
              </a:rPr>
              <a:t>2</a:t>
            </a:r>
            <a:r>
              <a:rPr kumimoji="0" lang="en-US" sz="2800" b="0" i="0" u="none" strike="noStrike" kern="1200" cap="none" spc="0" normalizeH="0" baseline="0" noProof="0" dirty="0">
                <a:ln>
                  <a:noFill/>
                </a:ln>
                <a:solidFill>
                  <a:srgbClr val="003399"/>
                </a:solidFill>
                <a:effectLst/>
                <a:uLnTx/>
                <a:uFillTx/>
                <a:latin typeface="Calibri"/>
                <a:ea typeface="+mn-ea"/>
                <a:cs typeface="+mn-cs"/>
              </a:rPr>
              <a:t>. </a:t>
            </a:r>
            <a:endParaRPr kumimoji="0" lang="en-IN" sz="2800" b="0" i="0" u="none" strike="noStrike" kern="1200" cap="none" spc="0" normalizeH="0" baseline="0" noProof="0" dirty="0">
              <a:ln>
                <a:noFill/>
              </a:ln>
              <a:solidFill>
                <a:srgbClr val="003399"/>
              </a:solidFill>
              <a:effectLst/>
              <a:uLnTx/>
              <a:uFillTx/>
              <a:latin typeface="Calibri"/>
              <a:ea typeface="+mn-ea"/>
              <a:cs typeface="+mn-cs"/>
            </a:endParaRPr>
          </a:p>
        </p:txBody>
      </p:sp>
    </p:spTree>
    <p:extLst>
      <p:ext uri="{BB962C8B-B14F-4D97-AF65-F5344CB8AC3E}">
        <p14:creationId xmlns:p14="http://schemas.microsoft.com/office/powerpoint/2010/main" val="11101729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A switch in an omega network</a:t>
            </a:r>
          </a:p>
        </p:txBody>
      </p:sp>
      <p:sp>
        <p:nvSpPr>
          <p:cNvPr id="65540" name="Text Box 8"/>
          <p:cNvSpPr txBox="1">
            <a:spLocks noChangeArrowheads="1"/>
          </p:cNvSpPr>
          <p:nvPr/>
        </p:nvSpPr>
        <p:spPr bwMode="auto">
          <a:xfrm>
            <a:off x="8688389" y="5805488"/>
            <a:ext cx="1481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2.16</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pic>
        <p:nvPicPr>
          <p:cNvPr id="655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939" y="4767263"/>
            <a:ext cx="3095625"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847850" y="687388"/>
            <a:ext cx="9261428" cy="4248150"/>
          </a:xfrm>
          <a:prstGeom prst="rect">
            <a:avLst/>
          </a:prstGeom>
        </p:spPr>
        <p:txBody>
          <a:bodyPr wrap="square">
            <a:spAutoFit/>
          </a:bodyPr>
          <a:lstStyle/>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3399"/>
                </a:solidFill>
                <a:effectLst/>
                <a:uLnTx/>
                <a:uFillTx/>
                <a:latin typeface="Calibri"/>
                <a:ea typeface="+mn-ea"/>
                <a:cs typeface="+mn-cs"/>
              </a:rPr>
              <a:t>It’s a little bit more complicated to define bisection width for indirect networks.</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3399"/>
                </a:solidFill>
                <a:effectLst/>
                <a:uLnTx/>
                <a:uFillTx/>
                <a:latin typeface="Calibri"/>
                <a:ea typeface="+mn-ea"/>
                <a:cs typeface="+mn-cs"/>
              </a:rPr>
              <a:t> However, the principle is the same: </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3399"/>
                </a:solidFill>
                <a:effectLst/>
                <a:uLnTx/>
                <a:uFillTx/>
                <a:latin typeface="Calibri"/>
                <a:ea typeface="+mn-ea"/>
                <a:cs typeface="+mn-cs"/>
              </a:rPr>
              <a:t>we want to divide the nodes into two groups of equal size and determine how much communication can take place between the two halves, or alternatively, </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3399"/>
                </a:solidFill>
                <a:effectLst/>
                <a:uLnTx/>
                <a:uFillTx/>
                <a:latin typeface="Calibri"/>
                <a:ea typeface="+mn-ea"/>
                <a:cs typeface="+mn-cs"/>
              </a:rPr>
              <a:t>The minimum number of links that need to be removed so that the two groups can’t communicate</a:t>
            </a:r>
            <a:r>
              <a:rPr kumimoji="0" lang="en-US" sz="2700" b="0" i="0" u="none" strike="noStrike" kern="1200" cap="none" spc="0" normalizeH="0" baseline="0" noProof="0" dirty="0" smtClean="0">
                <a:ln>
                  <a:noFill/>
                </a:ln>
                <a:solidFill>
                  <a:srgbClr val="003399"/>
                </a:solidFill>
                <a:effectLst/>
                <a:uLnTx/>
                <a:uFillTx/>
                <a:latin typeface="Calibri"/>
                <a:ea typeface="+mn-ea"/>
                <a:cs typeface="+mn-cs"/>
              </a:rPr>
              <a:t>.</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smtClean="0">
                <a:ln>
                  <a:noFill/>
                </a:ln>
                <a:solidFill>
                  <a:srgbClr val="003399"/>
                </a:solidFill>
                <a:effectLst/>
                <a:uLnTx/>
                <a:uFillTx/>
                <a:latin typeface="Calibri"/>
                <a:ea typeface="+mn-ea"/>
                <a:cs typeface="+mn-cs"/>
              </a:rPr>
              <a:t> </a:t>
            </a:r>
            <a:r>
              <a:rPr kumimoji="0" lang="en-US" sz="2700" b="0" i="0" u="none" strike="noStrike" kern="1200" cap="none" spc="0" normalizeH="0" baseline="0" noProof="0" dirty="0">
                <a:ln>
                  <a:noFill/>
                </a:ln>
                <a:solidFill>
                  <a:srgbClr val="003399"/>
                </a:solidFill>
                <a:effectLst/>
                <a:uLnTx/>
                <a:uFillTx/>
                <a:latin typeface="Calibri"/>
                <a:ea typeface="+mn-ea"/>
                <a:cs typeface="+mn-cs"/>
              </a:rPr>
              <a:t>The bisection width of a </a:t>
            </a:r>
            <a:r>
              <a:rPr kumimoji="0" lang="en-US" sz="2700" b="0" i="0" u="none" strike="noStrike" kern="1200" cap="none" spc="0" normalizeH="0" baseline="0" noProof="0" dirty="0" err="1">
                <a:ln>
                  <a:noFill/>
                </a:ln>
                <a:solidFill>
                  <a:srgbClr val="003399"/>
                </a:solidFill>
                <a:effectLst/>
                <a:uLnTx/>
                <a:uFillTx/>
                <a:latin typeface="Calibri"/>
                <a:ea typeface="+mn-ea"/>
                <a:cs typeface="+mn-cs"/>
              </a:rPr>
              <a:t>p×p</a:t>
            </a:r>
            <a:r>
              <a:rPr kumimoji="0" lang="en-US" sz="2700" b="0" i="0" u="none" strike="noStrike" kern="1200" cap="none" spc="0" normalizeH="0" baseline="0" noProof="0" dirty="0">
                <a:ln>
                  <a:noFill/>
                </a:ln>
                <a:solidFill>
                  <a:srgbClr val="003399"/>
                </a:solidFill>
                <a:effectLst/>
                <a:uLnTx/>
                <a:uFillTx/>
                <a:latin typeface="Calibri"/>
                <a:ea typeface="+mn-ea"/>
                <a:cs typeface="+mn-cs"/>
              </a:rPr>
              <a:t> crossbar is p, and the bisection width of an omega network is p/2.</a:t>
            </a:r>
            <a:endParaRPr kumimoji="0" lang="en-IN" sz="2700" b="0" i="0" u="none" strike="noStrike" kern="1200" cap="none" spc="0" normalizeH="0" baseline="0" noProof="0" dirty="0">
              <a:ln>
                <a:noFill/>
              </a:ln>
              <a:solidFill>
                <a:srgbClr val="003399"/>
              </a:solidFill>
              <a:effectLst/>
              <a:uLnTx/>
              <a:uFillTx/>
              <a:latin typeface="Calibri"/>
              <a:ea typeface="+mn-ea"/>
              <a:cs typeface="+mn-cs"/>
            </a:endParaRPr>
          </a:p>
        </p:txBody>
      </p:sp>
    </p:spTree>
    <p:extLst>
      <p:ext uri="{BB962C8B-B14F-4D97-AF65-F5344CB8AC3E}">
        <p14:creationId xmlns:p14="http://schemas.microsoft.com/office/powerpoint/2010/main" val="157474691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838200" y="365126"/>
            <a:ext cx="10515600" cy="615950"/>
          </a:xfrm>
        </p:spPr>
        <p:txBody>
          <a:bodyPr vert="horz" lIns="91440" tIns="45720" rIns="91440" bIns="45720" rtlCol="0" anchor="ctr">
            <a:normAutofit fontScale="90000"/>
          </a:bodyPr>
          <a:lstStyle/>
          <a:p>
            <a:r>
              <a:rPr lang="en-US" altLang="en-US" sz="4000" b="1">
                <a:solidFill>
                  <a:srgbClr val="003399"/>
                </a:solidFill>
                <a:latin typeface="+mn-lt"/>
                <a:ea typeface="+mn-ea"/>
                <a:cs typeface="+mn-cs"/>
              </a:rPr>
              <a:t>More definitions</a:t>
            </a:r>
          </a:p>
        </p:txBody>
      </p:sp>
      <p:sp>
        <p:nvSpPr>
          <p:cNvPr id="66563" name="Content Placeholder 2"/>
          <p:cNvSpPr>
            <a:spLocks noGrp="1"/>
          </p:cNvSpPr>
          <p:nvPr>
            <p:ph idx="1"/>
          </p:nvPr>
        </p:nvSpPr>
        <p:spPr>
          <a:xfrm>
            <a:off x="1269242" y="981075"/>
            <a:ext cx="9826388" cy="5111750"/>
          </a:xfrm>
        </p:spPr>
        <p:txBody>
          <a:bodyPr>
            <a:normAutofit/>
          </a:bodyPr>
          <a:lstStyle/>
          <a:p>
            <a:pPr algn="just"/>
            <a:r>
              <a:rPr lang="en-US" altLang="en-US" sz="2400" dirty="0"/>
              <a:t>Any time data is transmitted, we’re interested in how long it will take for the data to reach its destination.</a:t>
            </a:r>
          </a:p>
          <a:p>
            <a:pPr algn="just"/>
            <a:r>
              <a:rPr lang="en-US" altLang="en-US" sz="2400" dirty="0"/>
              <a:t>Transmitting data between main memory and cache, cache and register, hard disk and memory or between two nodes in a distributed memory.</a:t>
            </a:r>
          </a:p>
          <a:p>
            <a:pPr algn="just"/>
            <a:r>
              <a:rPr lang="en-US" altLang="en-US" sz="2400" dirty="0"/>
              <a:t>The performance of an interconnect is measured in terms of</a:t>
            </a:r>
          </a:p>
          <a:p>
            <a:pPr algn="just"/>
            <a:r>
              <a:rPr lang="en-US" altLang="en-US" dirty="0" smtClean="0">
                <a:solidFill>
                  <a:srgbClr val="C00000"/>
                </a:solidFill>
              </a:rPr>
              <a:t>Latency</a:t>
            </a:r>
          </a:p>
          <a:p>
            <a:pPr lvl="1" algn="just"/>
            <a:r>
              <a:rPr lang="en-US" altLang="en-US" dirty="0" smtClean="0"/>
              <a:t>The time that elapses between the source’s beginning to transmit the data and the destination’s starting to receive the first byte.</a:t>
            </a:r>
          </a:p>
          <a:p>
            <a:pPr algn="just"/>
            <a:r>
              <a:rPr lang="en-US" altLang="en-US" dirty="0" smtClean="0">
                <a:solidFill>
                  <a:srgbClr val="C00000"/>
                </a:solidFill>
              </a:rPr>
              <a:t>Bandwidth</a:t>
            </a:r>
          </a:p>
          <a:p>
            <a:pPr lvl="1" algn="just"/>
            <a:r>
              <a:rPr lang="en-US" altLang="en-US" dirty="0" smtClean="0"/>
              <a:t>The rate at which the destination receives data after it has started to receive the first byte.</a:t>
            </a:r>
          </a:p>
        </p:txBody>
      </p:sp>
    </p:spTree>
    <p:extLst>
      <p:ext uri="{BB962C8B-B14F-4D97-AF65-F5344CB8AC3E}">
        <p14:creationId xmlns:p14="http://schemas.microsoft.com/office/powerpoint/2010/main" val="421842882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ChangeArrowheads="1"/>
          </p:cNvSpPr>
          <p:nvPr/>
        </p:nvSpPr>
        <p:spPr bwMode="auto">
          <a:xfrm>
            <a:off x="2424114" y="1557338"/>
            <a:ext cx="72723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3200" b="0" i="0" u="none" strike="noStrike" kern="1200" cap="none" spc="0" normalizeH="0" baseline="0" noProof="0">
                <a:ln>
                  <a:noFill/>
                </a:ln>
                <a:solidFill>
                  <a:prstClr val="black"/>
                </a:solidFill>
                <a:effectLst/>
                <a:uLnTx/>
                <a:uFillTx/>
                <a:latin typeface="NimbusRomNo9L-Regu"/>
                <a:ea typeface="+mn-ea"/>
                <a:cs typeface="+mn-cs"/>
              </a:rPr>
              <a:t>Message transmission time </a:t>
            </a:r>
            <a:r>
              <a:rPr kumimoji="0" lang="en-US" altLang="en-US" sz="3200" b="0" i="0" u="none" strike="noStrike" kern="1200" cap="none" spc="0" normalizeH="0" baseline="0" noProof="0">
                <a:ln>
                  <a:noFill/>
                </a:ln>
                <a:solidFill>
                  <a:prstClr val="black"/>
                </a:solidFill>
                <a:effectLst/>
                <a:uLnTx/>
                <a:uFillTx/>
                <a:latin typeface="CMR10"/>
                <a:ea typeface="+mn-ea"/>
                <a:cs typeface="+mn-cs"/>
              </a:rPr>
              <a:t>= </a:t>
            </a:r>
            <a:r>
              <a:rPr kumimoji="0" lang="en-US" altLang="en-US" sz="3200" b="0" i="0" u="none" strike="noStrike" kern="1200" cap="none" spc="0" normalizeH="0" baseline="0" noProof="0">
                <a:ln>
                  <a:noFill/>
                </a:ln>
                <a:solidFill>
                  <a:prstClr val="black"/>
                </a:solidFill>
                <a:effectLst/>
                <a:uLnTx/>
                <a:uFillTx/>
                <a:latin typeface="NimbusRomNo9L-ReguItal"/>
                <a:ea typeface="+mn-ea"/>
                <a:cs typeface="+mn-cs"/>
              </a:rPr>
              <a:t>l </a:t>
            </a:r>
            <a:r>
              <a:rPr kumimoji="0" lang="en-US" altLang="en-US" sz="3200" b="0" i="0" u="none" strike="noStrike" kern="1200" cap="none" spc="0" normalizeH="0" baseline="0" noProof="0">
                <a:ln>
                  <a:noFill/>
                </a:ln>
                <a:solidFill>
                  <a:prstClr val="black"/>
                </a:solidFill>
                <a:effectLst/>
                <a:uLnTx/>
                <a:uFillTx/>
                <a:latin typeface="CMR10"/>
                <a:ea typeface="+mn-ea"/>
                <a:cs typeface="+mn-cs"/>
              </a:rPr>
              <a:t>+ </a:t>
            </a:r>
            <a:r>
              <a:rPr kumimoji="0" lang="en-US" altLang="en-US" sz="3200" b="0" i="0" u="none" strike="noStrike" kern="1200" cap="none" spc="0" normalizeH="0" baseline="0" noProof="0">
                <a:ln>
                  <a:noFill/>
                </a:ln>
                <a:solidFill>
                  <a:prstClr val="black"/>
                </a:solidFill>
                <a:effectLst/>
                <a:uLnTx/>
                <a:uFillTx/>
                <a:latin typeface="NimbusRomNo9L-ReguItal"/>
                <a:ea typeface="+mn-ea"/>
                <a:cs typeface="+mn-cs"/>
              </a:rPr>
              <a:t>n </a:t>
            </a:r>
            <a:r>
              <a:rPr kumimoji="0" lang="en-US" altLang="en-US" sz="3200" b="0" i="0" u="none" strike="noStrike" kern="1200" cap="none" spc="0" normalizeH="0" baseline="0" noProof="0">
                <a:ln>
                  <a:noFill/>
                </a:ln>
                <a:solidFill>
                  <a:prstClr val="black"/>
                </a:solidFill>
                <a:effectLst/>
                <a:uLnTx/>
                <a:uFillTx/>
                <a:latin typeface="CMMI10"/>
                <a:ea typeface="+mn-ea"/>
                <a:cs typeface="+mn-cs"/>
              </a:rPr>
              <a:t>/ </a:t>
            </a:r>
            <a:r>
              <a:rPr kumimoji="0" lang="en-US" altLang="en-US" sz="3200" b="0" i="0" u="none" strike="noStrike" kern="1200" cap="none" spc="0" normalizeH="0" baseline="0" noProof="0">
                <a:ln>
                  <a:noFill/>
                </a:ln>
                <a:solidFill>
                  <a:prstClr val="black"/>
                </a:solidFill>
                <a:effectLst/>
                <a:uLnTx/>
                <a:uFillTx/>
                <a:latin typeface="NimbusRomNo9L-ReguItal"/>
                <a:ea typeface="+mn-ea"/>
                <a:cs typeface="+mn-cs"/>
              </a:rPr>
              <a:t>b</a:t>
            </a:r>
            <a:endParaRPr kumimoji="0" lang="en-US" altLang="en-US"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67588" name="Rectangle 3"/>
          <p:cNvSpPr>
            <a:spLocks noChangeArrowheads="1"/>
          </p:cNvSpPr>
          <p:nvPr/>
        </p:nvSpPr>
        <p:spPr bwMode="auto">
          <a:xfrm>
            <a:off x="3503614" y="2781301"/>
            <a:ext cx="2598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srgbClr val="00B050"/>
                </a:solidFill>
                <a:effectLst/>
                <a:uLnTx/>
                <a:uFillTx/>
                <a:latin typeface="NimbusRomNo9L-Regu"/>
                <a:ea typeface="+mn-ea"/>
                <a:cs typeface="+mn-cs"/>
              </a:rPr>
              <a:t>latency (seconds)</a:t>
            </a:r>
            <a:endParaRPr kumimoji="0" lang="en-US" altLang="en-US" sz="2400" b="0" i="0" u="none" strike="noStrike" kern="1200" cap="none" spc="0" normalizeH="0" baseline="0" noProof="0">
              <a:ln>
                <a:noFill/>
              </a:ln>
              <a:solidFill>
                <a:srgbClr val="00B050"/>
              </a:solidFill>
              <a:effectLst/>
              <a:uLnTx/>
              <a:uFillTx/>
              <a:latin typeface="Arial Black" panose="020B0A04020102020204" pitchFamily="34" charset="0"/>
              <a:ea typeface="+mn-ea"/>
              <a:cs typeface="+mn-cs"/>
            </a:endParaRPr>
          </a:p>
        </p:txBody>
      </p:sp>
      <p:sp>
        <p:nvSpPr>
          <p:cNvPr id="67589" name="Rectangle 4"/>
          <p:cNvSpPr>
            <a:spLocks noChangeArrowheads="1"/>
          </p:cNvSpPr>
          <p:nvPr/>
        </p:nvSpPr>
        <p:spPr bwMode="auto">
          <a:xfrm>
            <a:off x="4151314" y="4508501"/>
            <a:ext cx="4225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srgbClr val="C00000"/>
                </a:solidFill>
                <a:effectLst/>
                <a:uLnTx/>
                <a:uFillTx/>
                <a:latin typeface="NimbusRomNo9L-Regu"/>
                <a:ea typeface="+mn-ea"/>
                <a:cs typeface="+mn-cs"/>
              </a:rPr>
              <a:t>bandwidth (bytes per second)</a:t>
            </a:r>
            <a:endParaRPr kumimoji="0" lang="en-US" altLang="en-US" sz="2400" b="0" i="0" u="none" strike="noStrike" kern="1200" cap="none" spc="0" normalizeH="0" baseline="0" noProof="0">
              <a:ln>
                <a:noFill/>
              </a:ln>
              <a:solidFill>
                <a:srgbClr val="C00000"/>
              </a:solidFill>
              <a:effectLst/>
              <a:uLnTx/>
              <a:uFillTx/>
              <a:latin typeface="Arial Black" panose="020B0A04020102020204" pitchFamily="34" charset="0"/>
              <a:ea typeface="+mn-ea"/>
              <a:cs typeface="+mn-cs"/>
            </a:endParaRPr>
          </a:p>
        </p:txBody>
      </p:sp>
      <p:sp>
        <p:nvSpPr>
          <p:cNvPr id="67590" name="Rectangle 5"/>
          <p:cNvSpPr>
            <a:spLocks noChangeArrowheads="1"/>
          </p:cNvSpPr>
          <p:nvPr/>
        </p:nvSpPr>
        <p:spPr bwMode="auto">
          <a:xfrm>
            <a:off x="4943476" y="3644901"/>
            <a:ext cx="3694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srgbClr val="0066FF"/>
                </a:solidFill>
                <a:effectLst/>
                <a:uLnTx/>
                <a:uFillTx/>
                <a:latin typeface="NimbusRomNo9L-Regu"/>
                <a:ea typeface="+mn-ea"/>
                <a:cs typeface="+mn-cs"/>
              </a:rPr>
              <a:t>length of message (bytes)</a:t>
            </a:r>
            <a:endParaRPr kumimoji="0" lang="en-US" altLang="en-US" sz="2400" b="0" i="0" u="none" strike="noStrike" kern="1200" cap="none" spc="0" normalizeH="0" baseline="0" noProof="0">
              <a:ln>
                <a:noFill/>
              </a:ln>
              <a:solidFill>
                <a:srgbClr val="0066FF"/>
              </a:solidFill>
              <a:effectLst/>
              <a:uLnTx/>
              <a:uFillTx/>
              <a:latin typeface="Arial Black" panose="020B0A04020102020204" pitchFamily="34" charset="0"/>
              <a:ea typeface="+mn-ea"/>
              <a:cs typeface="+mn-cs"/>
            </a:endParaRPr>
          </a:p>
        </p:txBody>
      </p:sp>
      <p:sp>
        <p:nvSpPr>
          <p:cNvPr id="67591" name="Freeform 6"/>
          <p:cNvSpPr>
            <a:spLocks noChangeArrowheads="1"/>
          </p:cNvSpPr>
          <p:nvPr/>
        </p:nvSpPr>
        <p:spPr bwMode="auto">
          <a:xfrm>
            <a:off x="6138864" y="2176463"/>
            <a:ext cx="2251075" cy="369332"/>
          </a:xfrm>
          <a:custGeom>
            <a:avLst/>
            <a:gdLst>
              <a:gd name="T0" fmla="*/ 0 w 2249714"/>
              <a:gd name="T1" fmla="*/ 826265 h 873276"/>
              <a:gd name="T2" fmla="*/ 2015121 w 2249714"/>
              <a:gd name="T3" fmla="*/ 826265 h 873276"/>
              <a:gd name="T4" fmla="*/ 1489438 w 2249714"/>
              <a:gd name="T5" fmla="*/ 457397 h 873276"/>
              <a:gd name="T6" fmla="*/ 2000520 w 2249714"/>
              <a:gd name="T7" fmla="*/ 413132 h 873276"/>
              <a:gd name="T8" fmla="*/ 1869098 w 2249714"/>
              <a:gd name="T9" fmla="*/ 0 h 873276"/>
              <a:gd name="T10" fmla="*/ 0 60000 65536"/>
              <a:gd name="T11" fmla="*/ 0 60000 65536"/>
              <a:gd name="T12" fmla="*/ 0 60000 65536"/>
              <a:gd name="T13" fmla="*/ 0 60000 65536"/>
              <a:gd name="T14" fmla="*/ 0 60000 65536"/>
              <a:gd name="T15" fmla="*/ 0 w 2249714"/>
              <a:gd name="T16" fmla="*/ 0 h 873276"/>
              <a:gd name="T17" fmla="*/ 2249714 w 2249714"/>
              <a:gd name="T18" fmla="*/ 873276 h 873276"/>
            </a:gdLst>
            <a:ahLst/>
            <a:cxnLst>
              <a:cxn ang="T10">
                <a:pos x="T0" y="T1"/>
              </a:cxn>
              <a:cxn ang="T11">
                <a:pos x="T2" y="T3"/>
              </a:cxn>
              <a:cxn ang="T12">
                <a:pos x="T4" y="T5"/>
              </a:cxn>
              <a:cxn ang="T13">
                <a:pos x="T6" y="T7"/>
              </a:cxn>
              <a:cxn ang="T14">
                <a:pos x="T8" y="T9"/>
              </a:cxn>
            </a:cxnLst>
            <a:rect l="T15" t="T16" r="T17" b="T18"/>
            <a:pathLst>
              <a:path w="2249714" h="873276">
                <a:moveTo>
                  <a:pt x="0" y="812800"/>
                </a:moveTo>
                <a:cubicBezTo>
                  <a:pt x="878114" y="843038"/>
                  <a:pt x="1756228" y="873276"/>
                  <a:pt x="2002971" y="812800"/>
                </a:cubicBezTo>
                <a:cubicBezTo>
                  <a:pt x="2249714" y="752324"/>
                  <a:pt x="1482876" y="517676"/>
                  <a:pt x="1480457" y="449943"/>
                </a:cubicBezTo>
                <a:cubicBezTo>
                  <a:pt x="1478038" y="382210"/>
                  <a:pt x="1925562" y="481390"/>
                  <a:pt x="1988457" y="406400"/>
                </a:cubicBezTo>
                <a:cubicBezTo>
                  <a:pt x="2051352" y="331410"/>
                  <a:pt x="1954590" y="165705"/>
                  <a:pt x="1857828" y="0"/>
                </a:cubicBezTo>
              </a:path>
            </a:pathLst>
          </a:custGeom>
          <a:noFill/>
          <a:ln w="9525" algn="ctr">
            <a:solidFill>
              <a:srgbClr val="00B050"/>
            </a:solidFill>
            <a:round/>
            <a:tailEnd type="arrow" w="med" len="med"/>
          </a:ln>
          <a:extLst>
            <a:ext uri="{909E8E84-426E-40DD-AFC4-6F175D3DCCD1}">
              <a14:hiddenFill xmlns:a14="http://schemas.microsoft.com/office/drawing/2010/main">
                <a:solidFill>
                  <a:srgbClr val="FFFFFF"/>
                </a:solid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67592" name="Freeform 7"/>
          <p:cNvSpPr>
            <a:spLocks noChangeArrowheads="1"/>
          </p:cNvSpPr>
          <p:nvPr/>
        </p:nvSpPr>
        <p:spPr bwMode="auto">
          <a:xfrm>
            <a:off x="8225491" y="2105025"/>
            <a:ext cx="925797" cy="1539876"/>
          </a:xfrm>
          <a:custGeom>
            <a:avLst/>
            <a:gdLst>
              <a:gd name="T0" fmla="*/ 138595 w 590247"/>
              <a:gd name="T1" fmla="*/ 1782248 h 1797353"/>
              <a:gd name="T2" fmla="*/ 517909 w 590247"/>
              <a:gd name="T3" fmla="*/ 1709801 h 1797353"/>
              <a:gd name="T4" fmla="*/ 36475 w 590247"/>
              <a:gd name="T5" fmla="*/ 1275108 h 1797353"/>
              <a:gd name="T6" fmla="*/ 590853 w 590247"/>
              <a:gd name="T7" fmla="*/ 1028777 h 1797353"/>
              <a:gd name="T8" fmla="*/ 21881 w 590247"/>
              <a:gd name="T9" fmla="*/ 710000 h 1797353"/>
              <a:gd name="T10" fmla="*/ 459553 w 590247"/>
              <a:gd name="T11" fmla="*/ 405719 h 1797353"/>
              <a:gd name="T12" fmla="*/ 65654 w 590247"/>
              <a:gd name="T13" fmla="*/ 391226 h 1797353"/>
              <a:gd name="T14" fmla="*/ 65654 w 590247"/>
              <a:gd name="T15" fmla="*/ 0 h 1797353"/>
              <a:gd name="T16" fmla="*/ 0 60000 65536"/>
              <a:gd name="T17" fmla="*/ 0 60000 65536"/>
              <a:gd name="T18" fmla="*/ 0 60000 65536"/>
              <a:gd name="T19" fmla="*/ 0 60000 65536"/>
              <a:gd name="T20" fmla="*/ 0 60000 65536"/>
              <a:gd name="T21" fmla="*/ 0 60000 65536"/>
              <a:gd name="T22" fmla="*/ 0 60000 65536"/>
              <a:gd name="T23" fmla="*/ 0 60000 65536"/>
              <a:gd name="T24" fmla="*/ 0 w 590247"/>
              <a:gd name="T25" fmla="*/ 0 h 1797353"/>
              <a:gd name="T26" fmla="*/ 590247 w 590247"/>
              <a:gd name="T27" fmla="*/ 1797353 h 17973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0247" h="1797353">
                <a:moveTo>
                  <a:pt x="137885" y="1785258"/>
                </a:moveTo>
                <a:cubicBezTo>
                  <a:pt x="335037" y="1791305"/>
                  <a:pt x="532190" y="1797353"/>
                  <a:pt x="515257" y="1712686"/>
                </a:cubicBezTo>
                <a:cubicBezTo>
                  <a:pt x="498324" y="1628019"/>
                  <a:pt x="24190" y="1390953"/>
                  <a:pt x="36285" y="1277258"/>
                </a:cubicBezTo>
                <a:cubicBezTo>
                  <a:pt x="48380" y="1163563"/>
                  <a:pt x="590247" y="1124858"/>
                  <a:pt x="587828" y="1030515"/>
                </a:cubicBezTo>
                <a:cubicBezTo>
                  <a:pt x="585409" y="936172"/>
                  <a:pt x="43542" y="815219"/>
                  <a:pt x="21771" y="711200"/>
                </a:cubicBezTo>
                <a:cubicBezTo>
                  <a:pt x="0" y="607181"/>
                  <a:pt x="449943" y="459619"/>
                  <a:pt x="457200" y="406400"/>
                </a:cubicBezTo>
                <a:cubicBezTo>
                  <a:pt x="464457" y="353181"/>
                  <a:pt x="130628" y="459619"/>
                  <a:pt x="65314" y="391886"/>
                </a:cubicBezTo>
                <a:cubicBezTo>
                  <a:pt x="0" y="324153"/>
                  <a:pt x="32657" y="162076"/>
                  <a:pt x="65314" y="0"/>
                </a:cubicBezTo>
              </a:path>
            </a:pathLst>
          </a:custGeom>
          <a:noFill/>
          <a:ln w="9525" algn="ctr">
            <a:solidFill>
              <a:srgbClr val="0066FF"/>
            </a:solidFill>
            <a:round/>
            <a:tailEnd type="arrow" w="med" len="med"/>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67593" name="Freeform 8"/>
          <p:cNvSpPr>
            <a:spLocks noChangeArrowheads="1"/>
          </p:cNvSpPr>
          <p:nvPr/>
        </p:nvSpPr>
        <p:spPr bwMode="auto">
          <a:xfrm>
            <a:off x="8377239" y="2147888"/>
            <a:ext cx="1806574" cy="2822576"/>
          </a:xfrm>
          <a:custGeom>
            <a:avLst/>
            <a:gdLst>
              <a:gd name="T0" fmla="*/ 0 w 1823962"/>
              <a:gd name="T1" fmla="*/ 2604249 h 2852058"/>
              <a:gd name="T2" fmla="*/ 1626280 w 1823962"/>
              <a:gd name="T3" fmla="*/ 2676993 h 2852058"/>
              <a:gd name="T4" fmla="*/ 1190671 w 1823962"/>
              <a:gd name="T5" fmla="*/ 1513084 h 2852058"/>
              <a:gd name="T6" fmla="*/ 1756958 w 1823962"/>
              <a:gd name="T7" fmla="*/ 902030 h 2852058"/>
              <a:gd name="T8" fmla="*/ 972867 w 1823962"/>
              <a:gd name="T9" fmla="*/ 960224 h 2852058"/>
              <a:gd name="T10" fmla="*/ 1205185 w 1823962"/>
              <a:gd name="T11" fmla="*/ 174588 h 2852058"/>
              <a:gd name="T12" fmla="*/ 813140 w 1823962"/>
              <a:gd name="T13" fmla="*/ 218235 h 2852058"/>
              <a:gd name="T14" fmla="*/ 784101 w 1823962"/>
              <a:gd name="T15" fmla="*/ 0 h 2852058"/>
              <a:gd name="T16" fmla="*/ 0 60000 65536"/>
              <a:gd name="T17" fmla="*/ 0 60000 65536"/>
              <a:gd name="T18" fmla="*/ 0 60000 65536"/>
              <a:gd name="T19" fmla="*/ 0 60000 65536"/>
              <a:gd name="T20" fmla="*/ 0 60000 65536"/>
              <a:gd name="T21" fmla="*/ 0 60000 65536"/>
              <a:gd name="T22" fmla="*/ 0 60000 65536"/>
              <a:gd name="T23" fmla="*/ 0 60000 65536"/>
              <a:gd name="T24" fmla="*/ 0 w 1823962"/>
              <a:gd name="T25" fmla="*/ 0 h 2852058"/>
              <a:gd name="T26" fmla="*/ 1823962 w 1823962"/>
              <a:gd name="T27" fmla="*/ 2852058 h 28520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3962" h="2852058">
                <a:moveTo>
                  <a:pt x="0" y="2598057"/>
                </a:moveTo>
                <a:cubicBezTo>
                  <a:pt x="713619" y="2725057"/>
                  <a:pt x="1427238" y="2852058"/>
                  <a:pt x="1625600" y="2670629"/>
                </a:cubicBezTo>
                <a:cubicBezTo>
                  <a:pt x="1823962" y="2489201"/>
                  <a:pt x="1168400" y="1804610"/>
                  <a:pt x="1190171" y="1509486"/>
                </a:cubicBezTo>
                <a:cubicBezTo>
                  <a:pt x="1211942" y="1214362"/>
                  <a:pt x="1792514" y="991810"/>
                  <a:pt x="1756228" y="899886"/>
                </a:cubicBezTo>
                <a:cubicBezTo>
                  <a:pt x="1719942" y="807962"/>
                  <a:pt x="1064381" y="1078895"/>
                  <a:pt x="972457" y="957943"/>
                </a:cubicBezTo>
                <a:cubicBezTo>
                  <a:pt x="880533" y="836991"/>
                  <a:pt x="1231294" y="297543"/>
                  <a:pt x="1204685" y="174172"/>
                </a:cubicBezTo>
                <a:cubicBezTo>
                  <a:pt x="1178076" y="50801"/>
                  <a:pt x="882952" y="246744"/>
                  <a:pt x="812800" y="217715"/>
                </a:cubicBezTo>
                <a:cubicBezTo>
                  <a:pt x="742648" y="188686"/>
                  <a:pt x="763209" y="94343"/>
                  <a:pt x="783771" y="0"/>
                </a:cubicBezTo>
              </a:path>
            </a:pathLst>
          </a:custGeom>
          <a:noFill/>
          <a:ln w="9525" algn="ctr">
            <a:solidFill>
              <a:srgbClr val="C00000"/>
            </a:solidFill>
            <a:round/>
            <a:tailEnd type="arrow" w="med" len="med"/>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p:cNvSpPr/>
          <p:nvPr/>
        </p:nvSpPr>
        <p:spPr>
          <a:xfrm>
            <a:off x="2125663" y="182563"/>
            <a:ext cx="8058150" cy="138430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33CC"/>
                </a:solidFill>
                <a:effectLst/>
                <a:uLnTx/>
                <a:uFillTx/>
                <a:latin typeface="Calibri"/>
                <a:ea typeface="+mn-ea"/>
                <a:cs typeface="+mn-cs"/>
              </a:rPr>
              <a:t>If the latency of an interconnect is l seconds and the bandwidth is b bytes per second, then the time it takes to transmit a message of n bytes is</a:t>
            </a:r>
            <a:endParaRPr kumimoji="0" lang="en-IN" sz="2800" b="0" i="0" u="none" strike="noStrike" kern="1200" cap="none" spc="0" normalizeH="0" baseline="0" noProof="0" dirty="0">
              <a:ln>
                <a:noFill/>
              </a:ln>
              <a:solidFill>
                <a:srgbClr val="0033CC"/>
              </a:solidFill>
              <a:effectLst/>
              <a:uLnTx/>
              <a:uFillTx/>
              <a:latin typeface="Calibri"/>
              <a:ea typeface="+mn-ea"/>
              <a:cs typeface="+mn-cs"/>
            </a:endParaRPr>
          </a:p>
        </p:txBody>
      </p:sp>
    </p:spTree>
    <p:extLst>
      <p:ext uri="{BB962C8B-B14F-4D97-AF65-F5344CB8AC3E}">
        <p14:creationId xmlns:p14="http://schemas.microsoft.com/office/powerpoint/2010/main" val="155972225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903414" y="42864"/>
            <a:ext cx="8281987" cy="701675"/>
          </a:xfrm>
        </p:spPr>
        <p:txBody>
          <a:bodyPr vert="horz" lIns="91440" tIns="45720" rIns="91440" bIns="45720" rtlCol="0" anchor="ctr">
            <a:normAutofit/>
          </a:bodyPr>
          <a:lstStyle/>
          <a:p>
            <a:r>
              <a:rPr lang="en-US" altLang="en-US" sz="4000" b="1" dirty="0">
                <a:solidFill>
                  <a:srgbClr val="003399"/>
                </a:solidFill>
                <a:latin typeface="+mn-lt"/>
                <a:ea typeface="+mn-ea"/>
                <a:cs typeface="+mn-cs"/>
              </a:rPr>
              <a:t>Cache coherence</a:t>
            </a:r>
          </a:p>
        </p:txBody>
      </p:sp>
      <p:sp>
        <p:nvSpPr>
          <p:cNvPr id="4" name="Rectangle 1"/>
          <p:cNvSpPr>
            <a:spLocks noChangeArrowheads="1"/>
          </p:cNvSpPr>
          <p:nvPr/>
        </p:nvSpPr>
        <p:spPr bwMode="auto">
          <a:xfrm>
            <a:off x="295437" y="744539"/>
            <a:ext cx="11303976" cy="55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defRPr/>
            </a:pP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Cache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coherence is a fundamental concept in multiprocessor and multicore systems. </a:t>
            </a:r>
          </a:p>
          <a:p>
            <a:pPr marL="0" marR="0" lvl="0" indent="0" algn="just" defTabSz="914400" rtl="0" eaLnBrk="0" fontAlgn="base" latinLnBrk="0" hangingPunct="0">
              <a:lnSpc>
                <a:spcPct val="150000"/>
              </a:lnSpc>
              <a:spcBef>
                <a:spcPct val="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ensures that multiple caches storing copies of the same memory location remain consistent. </a:t>
            </a:r>
          </a:p>
          <a:p>
            <a:pPr marL="0" marR="0" lvl="0" indent="0" algn="just" defTabSz="914400" rtl="0" eaLnBrk="0" fontAlgn="base" latinLnBrk="0" hangingPunct="0">
              <a:lnSpc>
                <a:spcPct val="150000"/>
              </a:lnSpc>
              <a:spcBef>
                <a:spcPct val="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Without cache coherence, different processors could see stale or conflicting values, leading to incorrect program execution.</a:t>
            </a:r>
          </a:p>
          <a:p>
            <a:pPr marL="0" marR="0" lvl="0" indent="0" algn="just" defTabSz="914400" rtl="0" eaLnBrk="0" fontAlgn="base" latinLnBrk="0" hangingPunct="0">
              <a:lnSpc>
                <a:spcPct val="15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a multiprocessor system, each core may have its own private cache.</a:t>
            </a:r>
          </a:p>
          <a:p>
            <a:pPr marL="0" marR="0" lvl="0" indent="0" algn="just" defTabSz="914400" rtl="0" eaLnBrk="0" fontAlgn="base" latinLnBrk="0" hangingPunct="0">
              <a:lnSpc>
                <a:spcPct val="150000"/>
              </a:lnSpc>
              <a:spcBef>
                <a:spcPct val="0"/>
              </a:spcBef>
              <a:spcAft>
                <a:spcPct val="0"/>
              </a:spcAft>
              <a:buClrTx/>
              <a:buSzTx/>
              <a:buFontTx/>
              <a:buChar char="•"/>
              <a:tabLst/>
              <a:defRPr/>
            </a:pPr>
            <a:r>
              <a:rPr kumimoji="0" lang="en-US" alt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When </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one core updates a memory location in its cache, other cores may still hold the old value in their caches.</a:t>
            </a:r>
          </a:p>
          <a:p>
            <a:pPr marL="0" marR="0" lvl="0" indent="0" algn="just" defTabSz="914400" rtl="0" eaLnBrk="0" fontAlgn="base" latinLnBrk="0" hangingPunct="0">
              <a:lnSpc>
                <a:spcPct val="15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there is no mechanism to maintain consistency, different processors may work with different values of the same </a:t>
            </a:r>
            <a:r>
              <a:rPr kumimoji="0" lang="en-US" alt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variable </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 inconsistency.</a:t>
            </a:r>
          </a:p>
        </p:txBody>
      </p:sp>
    </p:spTree>
    <p:extLst>
      <p:ext uri="{BB962C8B-B14F-4D97-AF65-F5344CB8AC3E}">
        <p14:creationId xmlns:p14="http://schemas.microsoft.com/office/powerpoint/2010/main" val="295840814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903414" y="42864"/>
            <a:ext cx="8281987" cy="701675"/>
          </a:xfrm>
        </p:spPr>
        <p:txBody>
          <a:bodyPr vert="horz" lIns="91440" tIns="45720" rIns="91440" bIns="45720" rtlCol="0" anchor="ctr">
            <a:normAutofit/>
          </a:bodyPr>
          <a:lstStyle/>
          <a:p>
            <a:r>
              <a:rPr lang="en-US" altLang="en-US" sz="4000" b="1" dirty="0">
                <a:solidFill>
                  <a:srgbClr val="003399"/>
                </a:solidFill>
                <a:latin typeface="+mn-lt"/>
                <a:ea typeface="+mn-ea"/>
                <a:cs typeface="+mn-cs"/>
              </a:rPr>
              <a:t>Cache coherence</a:t>
            </a:r>
          </a:p>
        </p:txBody>
      </p:sp>
      <p:sp>
        <p:nvSpPr>
          <p:cNvPr id="68611" name="Content Placeholder 2"/>
          <p:cNvSpPr>
            <a:spLocks noGrp="1"/>
          </p:cNvSpPr>
          <p:nvPr>
            <p:ph idx="1"/>
          </p:nvPr>
        </p:nvSpPr>
        <p:spPr>
          <a:xfrm>
            <a:off x="1116393" y="1031876"/>
            <a:ext cx="5183187" cy="3095625"/>
          </a:xfrm>
        </p:spPr>
        <p:txBody>
          <a:bodyPr/>
          <a:lstStyle/>
          <a:p>
            <a:r>
              <a:rPr lang="en-US" altLang="en-US" dirty="0" smtClean="0"/>
              <a:t>Programmers have no </a:t>
            </a:r>
            <a:br>
              <a:rPr lang="en-US" altLang="en-US" dirty="0" smtClean="0"/>
            </a:br>
            <a:r>
              <a:rPr lang="en-US" altLang="en-US" dirty="0" smtClean="0"/>
              <a:t>control over caches </a:t>
            </a:r>
            <a:br>
              <a:rPr lang="en-US" altLang="en-US" dirty="0" smtClean="0"/>
            </a:br>
            <a:r>
              <a:rPr lang="en-US" altLang="en-US" dirty="0" smtClean="0"/>
              <a:t>and when they get updated.</a:t>
            </a:r>
          </a:p>
        </p:txBody>
      </p:sp>
      <p:sp>
        <p:nvSpPr>
          <p:cNvPr id="68613" name="Text Box 8"/>
          <p:cNvSpPr txBox="1">
            <a:spLocks noChangeArrowheads="1"/>
          </p:cNvSpPr>
          <p:nvPr/>
        </p:nvSpPr>
        <p:spPr bwMode="auto">
          <a:xfrm>
            <a:off x="517847" y="5495926"/>
            <a:ext cx="1481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rPr>
              <a:t>Figure 2.17</a:t>
            </a:r>
            <a:endParaRPr kumimoji="0" lang="en-GB" altLang="en-US" sz="20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endParaRPr>
          </a:p>
        </p:txBody>
      </p:sp>
      <p:sp>
        <p:nvSpPr>
          <p:cNvPr id="68614" name="Rectangle 11"/>
          <p:cNvSpPr>
            <a:spLocks noChangeArrowheads="1"/>
          </p:cNvSpPr>
          <p:nvPr/>
        </p:nvSpPr>
        <p:spPr bwMode="auto">
          <a:xfrm>
            <a:off x="1472407" y="5495926"/>
            <a:ext cx="45720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r"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dirty="0">
                <a:ln>
                  <a:noFill/>
                </a:ln>
                <a:solidFill>
                  <a:prstClr val="black"/>
                </a:solidFill>
                <a:effectLst/>
                <a:uLnTx/>
                <a:uFillTx/>
                <a:latin typeface="NimbusRomNo9L-Regu"/>
                <a:ea typeface="+mn-ea"/>
                <a:cs typeface="+mn-cs"/>
              </a:rPr>
              <a:t>A shared memory system with two cores and two caches</a:t>
            </a:r>
            <a:endParaRPr kumimoji="0" lang="en-US" altLang="en-US" sz="2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pic>
        <p:nvPicPr>
          <p:cNvPr id="6861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4975" y="982663"/>
            <a:ext cx="367665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3518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838200" y="365125"/>
            <a:ext cx="10515600" cy="760413"/>
          </a:xfrm>
        </p:spPr>
        <p:txBody>
          <a:bodyPr vert="horz" lIns="91440" tIns="45720" rIns="91440" bIns="45720" rtlCol="0" anchor="ctr">
            <a:normAutofit/>
          </a:bodyPr>
          <a:lstStyle/>
          <a:p>
            <a:r>
              <a:rPr lang="en-US" altLang="en-US" sz="4000" b="1">
                <a:solidFill>
                  <a:srgbClr val="003399"/>
                </a:solidFill>
                <a:latin typeface="+mn-lt"/>
                <a:ea typeface="+mn-ea"/>
                <a:cs typeface="+mn-cs"/>
              </a:rPr>
              <a:t>Cache coherence</a:t>
            </a:r>
          </a:p>
        </p:txBody>
      </p:sp>
      <p:pic>
        <p:nvPicPr>
          <p:cNvPr id="70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2781300"/>
            <a:ext cx="7316787"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Rectangle 5"/>
          <p:cNvSpPr>
            <a:spLocks noChangeArrowheads="1"/>
          </p:cNvSpPr>
          <p:nvPr/>
        </p:nvSpPr>
        <p:spPr bwMode="auto">
          <a:xfrm>
            <a:off x="2495550" y="2133600"/>
            <a:ext cx="3081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x = 2;  /* shared variable */</a:t>
            </a:r>
          </a:p>
        </p:txBody>
      </p:sp>
      <p:sp>
        <p:nvSpPr>
          <p:cNvPr id="70662" name="Rectangle 6"/>
          <p:cNvSpPr>
            <a:spLocks noChangeArrowheads="1"/>
          </p:cNvSpPr>
          <p:nvPr/>
        </p:nvSpPr>
        <p:spPr bwMode="auto">
          <a:xfrm>
            <a:off x="3575051" y="1125538"/>
            <a:ext cx="43926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y0  privately owned by Core 0</a:t>
            </a:r>
          </a:p>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y1 and z1 privately owned by Core 1</a:t>
            </a:r>
          </a:p>
        </p:txBody>
      </p:sp>
      <p:sp>
        <p:nvSpPr>
          <p:cNvPr id="70663" name="Rectangle 7"/>
          <p:cNvSpPr>
            <a:spLocks noChangeArrowheads="1"/>
          </p:cNvSpPr>
          <p:nvPr/>
        </p:nvSpPr>
        <p:spPr bwMode="auto">
          <a:xfrm>
            <a:off x="2495551" y="4437064"/>
            <a:ext cx="29368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y0 eventually ends up = 2</a:t>
            </a:r>
          </a:p>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y1 eventually ends up = 6</a:t>
            </a:r>
          </a:p>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z1 = ???</a:t>
            </a:r>
          </a:p>
        </p:txBody>
      </p:sp>
    </p:spTree>
    <p:extLst>
      <p:ext uri="{BB962C8B-B14F-4D97-AF65-F5344CB8AC3E}">
        <p14:creationId xmlns:p14="http://schemas.microsoft.com/office/powerpoint/2010/main" val="426340890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0948" y="803049"/>
            <a:ext cx="11094240" cy="5201424"/>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unpredictable behavior will occur regardless of whether the system is using a write-through or a write-back policy</a:t>
            </a:r>
            <a:r>
              <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1" fontAlgn="auto" latinLnBrk="0" hangingPunct="1">
              <a:lnSpc>
                <a:spcPct val="100000"/>
              </a:lnSpc>
              <a:spcBef>
                <a:spcPct val="20000"/>
              </a:spcBef>
              <a:spcAft>
                <a:spcPts val="0"/>
              </a:spcAft>
              <a:buClr>
                <a:prstClr val="black"/>
              </a:buClr>
              <a:buSzPct val="60000"/>
              <a:buFont typeface="Arial" panose="020B0604020202020204" pitchFamily="34" charset="0"/>
              <a:buChar char="•"/>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write-through </a:t>
            </a:r>
            <a:r>
              <a:rPr kumimoji="0" lang="en-US" alt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When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CPU writes data to the cache, the same data is immediately written to the main memory as well.</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Every write operation updates both:</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cache copy, and</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corresponding location in main </a:t>
            </a:r>
            <a:r>
              <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memory.</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This </a:t>
            </a: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ensures that main memory always has the most recent </a:t>
            </a:r>
            <a:r>
              <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data</a:t>
            </a:r>
          </a:p>
          <a:p>
            <a:pPr marL="177800" marR="0" lvl="1" indent="-17780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If </a:t>
            </a: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it’s using a write-through policy, the main memory will be updated by the assignment x =7. However, this will have no effect on the value in the cache of core 1.</a:t>
            </a:r>
          </a:p>
          <a:p>
            <a:pPr marL="342900" marR="0" lvl="0" indent="-342900" algn="l" defTabSz="914400" rtl="0" eaLnBrk="1" fontAlgn="auto" latinLnBrk="0" hangingPunct="1">
              <a:lnSpc>
                <a:spcPct val="100000"/>
              </a:lnSpc>
              <a:spcBef>
                <a:spcPct val="20000"/>
              </a:spcBef>
              <a:spcAft>
                <a:spcPts val="0"/>
              </a:spcAft>
              <a:buClr>
                <a:prstClr val="black"/>
              </a:buClr>
              <a:buSzPct val="60000"/>
              <a:buFont typeface="Arial" panose="020B0604020202020204" pitchFamily="34" charset="0"/>
              <a:buChar char="•"/>
              <a:tabLst/>
              <a:defRPr/>
            </a:pPr>
            <a:r>
              <a:rPr kumimoji="0" lang="en-US" alt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write-back policy:</a:t>
            </a:r>
            <a:r>
              <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When the CPU writes data to the cache, the update is made only in the cache, and the modified block is written back to main memory only when it is replaced (evicted).</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 cache line has a "dirty bit" that indicates whether the data has been modified.</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When the line is replaced (evicted), if the dirty bit = 1, the cache writes the data to main memory</a:t>
            </a:r>
          </a:p>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If </a:t>
            </a: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system is using a write-back policy, the new value of x in the cache of core 0 probably won’t even be available to core 1 when it updates z1</a:t>
            </a:r>
            <a:r>
              <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1684" name="Title 1"/>
          <p:cNvSpPr>
            <a:spLocks noGrp="1"/>
          </p:cNvSpPr>
          <p:nvPr>
            <p:ph type="title"/>
          </p:nvPr>
        </p:nvSpPr>
        <p:spPr>
          <a:xfrm>
            <a:off x="838200" y="350611"/>
            <a:ext cx="10515600" cy="452438"/>
          </a:xfrm>
        </p:spPr>
        <p:txBody>
          <a:bodyPr vert="horz" lIns="91440" tIns="45720" rIns="91440" bIns="45720" rtlCol="0" anchor="ctr">
            <a:normAutofit fontScale="90000"/>
          </a:bodyPr>
          <a:lstStyle/>
          <a:p>
            <a:r>
              <a:rPr lang="en-US" altLang="en-US" sz="4000" b="1">
                <a:solidFill>
                  <a:srgbClr val="003399"/>
                </a:solidFill>
                <a:latin typeface="+mn-lt"/>
                <a:ea typeface="+mn-ea"/>
                <a:cs typeface="+mn-cs"/>
              </a:rPr>
              <a:t>Cache coherence</a:t>
            </a:r>
          </a:p>
        </p:txBody>
      </p:sp>
      <p:sp>
        <p:nvSpPr>
          <p:cNvPr id="2" name="Rectangle 1"/>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a:t>
            </a:r>
          </a:p>
        </p:txBody>
      </p:sp>
      <p:sp>
        <p:nvSpPr>
          <p:cNvPr id="4" name="Rectangle 2"/>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383284963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itle 1"/>
          <p:cNvSpPr>
            <a:spLocks noGrp="1"/>
          </p:cNvSpPr>
          <p:nvPr>
            <p:ph type="title"/>
          </p:nvPr>
        </p:nvSpPr>
        <p:spPr>
          <a:xfrm>
            <a:off x="838200" y="365126"/>
            <a:ext cx="10515600" cy="796018"/>
          </a:xfrm>
        </p:spPr>
        <p:txBody>
          <a:bodyPr vert="horz" lIns="91440" tIns="45720" rIns="91440" bIns="45720" rtlCol="0" anchor="ctr">
            <a:normAutofit/>
          </a:bodyPr>
          <a:lstStyle/>
          <a:p>
            <a:r>
              <a:rPr lang="en-US" altLang="en-US" sz="4000" b="1">
                <a:solidFill>
                  <a:srgbClr val="003399"/>
                </a:solidFill>
                <a:latin typeface="+mn-lt"/>
                <a:ea typeface="+mn-ea"/>
                <a:cs typeface="+mn-cs"/>
              </a:rPr>
              <a:t>Cache coherence</a:t>
            </a:r>
          </a:p>
        </p:txBody>
      </p:sp>
      <p:graphicFrame>
        <p:nvGraphicFramePr>
          <p:cNvPr id="4" name="Table 3"/>
          <p:cNvGraphicFramePr>
            <a:graphicFrameLocks noGrp="1"/>
          </p:cNvGraphicFramePr>
          <p:nvPr>
            <p:extLst/>
          </p:nvPr>
        </p:nvGraphicFramePr>
        <p:xfrm>
          <a:off x="838200" y="1322921"/>
          <a:ext cx="10515600" cy="3200400"/>
        </p:xfrm>
        <a:graphic>
          <a:graphicData uri="http://schemas.openxmlformats.org/drawingml/2006/table">
            <a:tbl>
              <a:tblPr/>
              <a:tblGrid>
                <a:gridCol w="3505200">
                  <a:extLst>
                    <a:ext uri="{9D8B030D-6E8A-4147-A177-3AD203B41FA5}">
                      <a16:colId xmlns:a16="http://schemas.microsoft.com/office/drawing/2014/main" val="1100351313"/>
                    </a:ext>
                  </a:extLst>
                </a:gridCol>
                <a:gridCol w="3505200">
                  <a:extLst>
                    <a:ext uri="{9D8B030D-6E8A-4147-A177-3AD203B41FA5}">
                      <a16:colId xmlns:a16="http://schemas.microsoft.com/office/drawing/2014/main" val="1910356454"/>
                    </a:ext>
                  </a:extLst>
                </a:gridCol>
                <a:gridCol w="3505200">
                  <a:extLst>
                    <a:ext uri="{9D8B030D-6E8A-4147-A177-3AD203B41FA5}">
                      <a16:colId xmlns:a16="http://schemas.microsoft.com/office/drawing/2014/main" val="3756395569"/>
                    </a:ext>
                  </a:extLst>
                </a:gridCol>
              </a:tblGrid>
              <a:tr h="0">
                <a:tc>
                  <a:txBody>
                    <a:bodyPr/>
                    <a:lstStyle/>
                    <a:p>
                      <a:r>
                        <a:rPr lang="en-IN" b="1" baseline="0" dirty="0"/>
                        <a:t>Feature</a:t>
                      </a:r>
                    </a:p>
                  </a:txBody>
                  <a:tcPr anchor="ctr">
                    <a:lnL>
                      <a:noFill/>
                    </a:lnL>
                    <a:lnR>
                      <a:noFill/>
                    </a:lnR>
                    <a:lnT>
                      <a:noFill/>
                    </a:lnT>
                    <a:lnB>
                      <a:noFill/>
                    </a:lnB>
                  </a:tcPr>
                </a:tc>
                <a:tc>
                  <a:txBody>
                    <a:bodyPr/>
                    <a:lstStyle/>
                    <a:p>
                      <a:r>
                        <a:rPr lang="en-IN" b="1" baseline="0" dirty="0"/>
                        <a:t>Write-Through</a:t>
                      </a:r>
                    </a:p>
                  </a:txBody>
                  <a:tcPr anchor="ctr">
                    <a:lnL>
                      <a:noFill/>
                    </a:lnL>
                    <a:lnR>
                      <a:noFill/>
                    </a:lnR>
                    <a:lnT>
                      <a:noFill/>
                    </a:lnT>
                    <a:lnB>
                      <a:noFill/>
                    </a:lnB>
                  </a:tcPr>
                </a:tc>
                <a:tc>
                  <a:txBody>
                    <a:bodyPr/>
                    <a:lstStyle/>
                    <a:p>
                      <a:r>
                        <a:rPr lang="en-IN" b="1" baseline="0" dirty="0"/>
                        <a:t>Write-Back</a:t>
                      </a:r>
                    </a:p>
                  </a:txBody>
                  <a:tcPr anchor="ctr">
                    <a:lnL>
                      <a:noFill/>
                    </a:lnL>
                    <a:lnR>
                      <a:noFill/>
                    </a:lnR>
                    <a:lnT>
                      <a:noFill/>
                    </a:lnT>
                    <a:lnB>
                      <a:noFill/>
                    </a:lnB>
                  </a:tcPr>
                </a:tc>
                <a:extLst>
                  <a:ext uri="{0D108BD9-81ED-4DB2-BD59-A6C34878D82A}">
                    <a16:rowId xmlns:a16="http://schemas.microsoft.com/office/drawing/2014/main" val="1647828700"/>
                  </a:ext>
                </a:extLst>
              </a:tr>
              <a:tr h="0">
                <a:tc>
                  <a:txBody>
                    <a:bodyPr/>
                    <a:lstStyle/>
                    <a:p>
                      <a:r>
                        <a:rPr lang="en-IN" b="1" dirty="0"/>
                        <a:t>Write location</a:t>
                      </a:r>
                      <a:endParaRPr lang="en-IN" dirty="0"/>
                    </a:p>
                  </a:txBody>
                  <a:tcPr anchor="ctr">
                    <a:lnL>
                      <a:noFill/>
                    </a:lnL>
                    <a:lnR>
                      <a:noFill/>
                    </a:lnR>
                    <a:lnT>
                      <a:noFill/>
                    </a:lnT>
                    <a:lnB>
                      <a:noFill/>
                    </a:lnB>
                  </a:tcPr>
                </a:tc>
                <a:tc>
                  <a:txBody>
                    <a:bodyPr/>
                    <a:lstStyle/>
                    <a:p>
                      <a:r>
                        <a:rPr lang="en-IN"/>
                        <a:t>Cache + Memory</a:t>
                      </a:r>
                    </a:p>
                  </a:txBody>
                  <a:tcPr anchor="ctr">
                    <a:lnL>
                      <a:noFill/>
                    </a:lnL>
                    <a:lnR>
                      <a:noFill/>
                    </a:lnR>
                    <a:lnT>
                      <a:noFill/>
                    </a:lnT>
                    <a:lnB>
                      <a:noFill/>
                    </a:lnB>
                  </a:tcPr>
                </a:tc>
                <a:tc>
                  <a:txBody>
                    <a:bodyPr/>
                    <a:lstStyle/>
                    <a:p>
                      <a:r>
                        <a:rPr lang="en-IN"/>
                        <a:t>Cache only</a:t>
                      </a:r>
                    </a:p>
                  </a:txBody>
                  <a:tcPr anchor="ctr">
                    <a:lnL>
                      <a:noFill/>
                    </a:lnL>
                    <a:lnR>
                      <a:noFill/>
                    </a:lnR>
                    <a:lnT>
                      <a:noFill/>
                    </a:lnT>
                    <a:lnB>
                      <a:noFill/>
                    </a:lnB>
                  </a:tcPr>
                </a:tc>
                <a:extLst>
                  <a:ext uri="{0D108BD9-81ED-4DB2-BD59-A6C34878D82A}">
                    <a16:rowId xmlns:a16="http://schemas.microsoft.com/office/drawing/2014/main" val="1180920992"/>
                  </a:ext>
                </a:extLst>
              </a:tr>
              <a:tr h="0">
                <a:tc>
                  <a:txBody>
                    <a:bodyPr/>
                    <a:lstStyle/>
                    <a:p>
                      <a:r>
                        <a:rPr lang="en-IN" b="1"/>
                        <a:t>Memory updated</a:t>
                      </a:r>
                      <a:endParaRPr lang="en-IN"/>
                    </a:p>
                  </a:txBody>
                  <a:tcPr anchor="ctr">
                    <a:lnL>
                      <a:noFill/>
                    </a:lnL>
                    <a:lnR>
                      <a:noFill/>
                    </a:lnR>
                    <a:lnT>
                      <a:noFill/>
                    </a:lnT>
                    <a:lnB>
                      <a:noFill/>
                    </a:lnB>
                  </a:tcPr>
                </a:tc>
                <a:tc>
                  <a:txBody>
                    <a:bodyPr/>
                    <a:lstStyle/>
                    <a:p>
                      <a:r>
                        <a:rPr lang="en-IN"/>
                        <a:t>Immediately</a:t>
                      </a:r>
                    </a:p>
                  </a:txBody>
                  <a:tcPr anchor="ctr">
                    <a:lnL>
                      <a:noFill/>
                    </a:lnL>
                    <a:lnR>
                      <a:noFill/>
                    </a:lnR>
                    <a:lnT>
                      <a:noFill/>
                    </a:lnT>
                    <a:lnB>
                      <a:noFill/>
                    </a:lnB>
                  </a:tcPr>
                </a:tc>
                <a:tc>
                  <a:txBody>
                    <a:bodyPr/>
                    <a:lstStyle/>
                    <a:p>
                      <a:r>
                        <a:rPr lang="en-IN"/>
                        <a:t>On replacement (eviction)</a:t>
                      </a:r>
                    </a:p>
                  </a:txBody>
                  <a:tcPr anchor="ctr">
                    <a:lnL>
                      <a:noFill/>
                    </a:lnL>
                    <a:lnR>
                      <a:noFill/>
                    </a:lnR>
                    <a:lnT>
                      <a:noFill/>
                    </a:lnT>
                    <a:lnB>
                      <a:noFill/>
                    </a:lnB>
                  </a:tcPr>
                </a:tc>
                <a:extLst>
                  <a:ext uri="{0D108BD9-81ED-4DB2-BD59-A6C34878D82A}">
                    <a16:rowId xmlns:a16="http://schemas.microsoft.com/office/drawing/2014/main" val="2228337780"/>
                  </a:ext>
                </a:extLst>
              </a:tr>
              <a:tr h="0">
                <a:tc>
                  <a:txBody>
                    <a:bodyPr/>
                    <a:lstStyle/>
                    <a:p>
                      <a:r>
                        <a:rPr lang="en-IN" b="1"/>
                        <a:t>Memory traffic</a:t>
                      </a:r>
                      <a:endParaRPr lang="en-IN"/>
                    </a:p>
                  </a:txBody>
                  <a:tcPr anchor="ctr">
                    <a:lnL>
                      <a:noFill/>
                    </a:lnL>
                    <a:lnR>
                      <a:noFill/>
                    </a:lnR>
                    <a:lnT>
                      <a:noFill/>
                    </a:lnT>
                    <a:lnB>
                      <a:noFill/>
                    </a:lnB>
                  </a:tcPr>
                </a:tc>
                <a:tc>
                  <a:txBody>
                    <a:bodyPr/>
                    <a:lstStyle/>
                    <a:p>
                      <a:r>
                        <a:rPr lang="en-IN"/>
                        <a:t>High</a:t>
                      </a:r>
                    </a:p>
                  </a:txBody>
                  <a:tcPr anchor="ctr">
                    <a:lnL>
                      <a:noFill/>
                    </a:lnL>
                    <a:lnR>
                      <a:noFill/>
                    </a:lnR>
                    <a:lnT>
                      <a:noFill/>
                    </a:lnT>
                    <a:lnB>
                      <a:noFill/>
                    </a:lnB>
                  </a:tcPr>
                </a:tc>
                <a:tc>
                  <a:txBody>
                    <a:bodyPr/>
                    <a:lstStyle/>
                    <a:p>
                      <a:r>
                        <a:rPr lang="en-IN"/>
                        <a:t>Low</a:t>
                      </a:r>
                    </a:p>
                  </a:txBody>
                  <a:tcPr anchor="ctr">
                    <a:lnL>
                      <a:noFill/>
                    </a:lnL>
                    <a:lnR>
                      <a:noFill/>
                    </a:lnR>
                    <a:lnT>
                      <a:noFill/>
                    </a:lnT>
                    <a:lnB>
                      <a:noFill/>
                    </a:lnB>
                  </a:tcPr>
                </a:tc>
                <a:extLst>
                  <a:ext uri="{0D108BD9-81ED-4DB2-BD59-A6C34878D82A}">
                    <a16:rowId xmlns:a16="http://schemas.microsoft.com/office/drawing/2014/main" val="821020170"/>
                  </a:ext>
                </a:extLst>
              </a:tr>
              <a:tr h="0">
                <a:tc>
                  <a:txBody>
                    <a:bodyPr/>
                    <a:lstStyle/>
                    <a:p>
                      <a:r>
                        <a:rPr lang="en-IN" b="1"/>
                        <a:t>Speed</a:t>
                      </a:r>
                      <a:endParaRPr lang="en-IN"/>
                    </a:p>
                  </a:txBody>
                  <a:tcPr anchor="ctr">
                    <a:lnL>
                      <a:noFill/>
                    </a:lnL>
                    <a:lnR>
                      <a:noFill/>
                    </a:lnR>
                    <a:lnT>
                      <a:noFill/>
                    </a:lnT>
                    <a:lnB>
                      <a:noFill/>
                    </a:lnB>
                  </a:tcPr>
                </a:tc>
                <a:tc>
                  <a:txBody>
                    <a:bodyPr/>
                    <a:lstStyle/>
                    <a:p>
                      <a:r>
                        <a:rPr lang="en-IN"/>
                        <a:t>Slower writes</a:t>
                      </a:r>
                    </a:p>
                  </a:txBody>
                  <a:tcPr anchor="ctr">
                    <a:lnL>
                      <a:noFill/>
                    </a:lnL>
                    <a:lnR>
                      <a:noFill/>
                    </a:lnR>
                    <a:lnT>
                      <a:noFill/>
                    </a:lnT>
                    <a:lnB>
                      <a:noFill/>
                    </a:lnB>
                  </a:tcPr>
                </a:tc>
                <a:tc>
                  <a:txBody>
                    <a:bodyPr/>
                    <a:lstStyle/>
                    <a:p>
                      <a:r>
                        <a:rPr lang="en-IN"/>
                        <a:t>Faster writes</a:t>
                      </a:r>
                    </a:p>
                  </a:txBody>
                  <a:tcPr anchor="ctr">
                    <a:lnL>
                      <a:noFill/>
                    </a:lnL>
                    <a:lnR>
                      <a:noFill/>
                    </a:lnR>
                    <a:lnT>
                      <a:noFill/>
                    </a:lnT>
                    <a:lnB>
                      <a:noFill/>
                    </a:lnB>
                  </a:tcPr>
                </a:tc>
                <a:extLst>
                  <a:ext uri="{0D108BD9-81ED-4DB2-BD59-A6C34878D82A}">
                    <a16:rowId xmlns:a16="http://schemas.microsoft.com/office/drawing/2014/main" val="1803259144"/>
                  </a:ext>
                </a:extLst>
              </a:tr>
              <a:tr h="0">
                <a:tc>
                  <a:txBody>
                    <a:bodyPr/>
                    <a:lstStyle/>
                    <a:p>
                      <a:r>
                        <a:rPr lang="en-IN" b="1"/>
                        <a:t>Complexity</a:t>
                      </a:r>
                      <a:endParaRPr lang="en-IN"/>
                    </a:p>
                  </a:txBody>
                  <a:tcPr anchor="ctr">
                    <a:lnL>
                      <a:noFill/>
                    </a:lnL>
                    <a:lnR>
                      <a:noFill/>
                    </a:lnR>
                    <a:lnT>
                      <a:noFill/>
                    </a:lnT>
                    <a:lnB>
                      <a:noFill/>
                    </a:lnB>
                  </a:tcPr>
                </a:tc>
                <a:tc>
                  <a:txBody>
                    <a:bodyPr/>
                    <a:lstStyle/>
                    <a:p>
                      <a:r>
                        <a:rPr lang="en-IN"/>
                        <a:t>Simple</a:t>
                      </a:r>
                    </a:p>
                  </a:txBody>
                  <a:tcPr anchor="ctr">
                    <a:lnL>
                      <a:noFill/>
                    </a:lnL>
                    <a:lnR>
                      <a:noFill/>
                    </a:lnR>
                    <a:lnT>
                      <a:noFill/>
                    </a:lnT>
                    <a:lnB>
                      <a:noFill/>
                    </a:lnB>
                  </a:tcPr>
                </a:tc>
                <a:tc>
                  <a:txBody>
                    <a:bodyPr/>
                    <a:lstStyle/>
                    <a:p>
                      <a:r>
                        <a:rPr lang="en-IN"/>
                        <a:t>Complex</a:t>
                      </a:r>
                    </a:p>
                  </a:txBody>
                  <a:tcPr anchor="ctr">
                    <a:lnL>
                      <a:noFill/>
                    </a:lnL>
                    <a:lnR>
                      <a:noFill/>
                    </a:lnR>
                    <a:lnT>
                      <a:noFill/>
                    </a:lnT>
                    <a:lnB>
                      <a:noFill/>
                    </a:lnB>
                  </a:tcPr>
                </a:tc>
                <a:extLst>
                  <a:ext uri="{0D108BD9-81ED-4DB2-BD59-A6C34878D82A}">
                    <a16:rowId xmlns:a16="http://schemas.microsoft.com/office/drawing/2014/main" val="206629252"/>
                  </a:ext>
                </a:extLst>
              </a:tr>
              <a:tr h="0">
                <a:tc>
                  <a:txBody>
                    <a:bodyPr/>
                    <a:lstStyle/>
                    <a:p>
                      <a:r>
                        <a:rPr lang="en-IN" b="1"/>
                        <a:t>Coherence handling</a:t>
                      </a:r>
                      <a:endParaRPr lang="en-IN"/>
                    </a:p>
                  </a:txBody>
                  <a:tcPr anchor="ctr">
                    <a:lnL>
                      <a:noFill/>
                    </a:lnL>
                    <a:lnR>
                      <a:noFill/>
                    </a:lnR>
                    <a:lnT>
                      <a:noFill/>
                    </a:lnT>
                    <a:lnB>
                      <a:noFill/>
                    </a:lnB>
                  </a:tcPr>
                </a:tc>
                <a:tc>
                  <a:txBody>
                    <a:bodyPr/>
                    <a:lstStyle/>
                    <a:p>
                      <a:r>
                        <a:rPr lang="en-IN"/>
                        <a:t>Easier</a:t>
                      </a:r>
                    </a:p>
                  </a:txBody>
                  <a:tcPr anchor="ctr">
                    <a:lnL>
                      <a:noFill/>
                    </a:lnL>
                    <a:lnR>
                      <a:noFill/>
                    </a:lnR>
                    <a:lnT>
                      <a:noFill/>
                    </a:lnT>
                    <a:lnB>
                      <a:noFill/>
                    </a:lnB>
                  </a:tcPr>
                </a:tc>
                <a:tc>
                  <a:txBody>
                    <a:bodyPr/>
                    <a:lstStyle/>
                    <a:p>
                      <a:r>
                        <a:rPr lang="en-IN"/>
                        <a:t>Requires protocol (MESI, etc.)</a:t>
                      </a:r>
                    </a:p>
                  </a:txBody>
                  <a:tcPr anchor="ctr">
                    <a:lnL>
                      <a:noFill/>
                    </a:lnL>
                    <a:lnR>
                      <a:noFill/>
                    </a:lnR>
                    <a:lnT>
                      <a:noFill/>
                    </a:lnT>
                    <a:lnB>
                      <a:noFill/>
                    </a:lnB>
                  </a:tcPr>
                </a:tc>
                <a:extLst>
                  <a:ext uri="{0D108BD9-81ED-4DB2-BD59-A6C34878D82A}">
                    <a16:rowId xmlns:a16="http://schemas.microsoft.com/office/drawing/2014/main" val="4141503984"/>
                  </a:ext>
                </a:extLst>
              </a:tr>
              <a:tr h="0">
                <a:tc>
                  <a:txBody>
                    <a:bodyPr/>
                    <a:lstStyle/>
                    <a:p>
                      <a:r>
                        <a:rPr lang="en-IN" b="1"/>
                        <a:t>Use case</a:t>
                      </a:r>
                      <a:endParaRPr lang="en-IN"/>
                    </a:p>
                  </a:txBody>
                  <a:tcPr anchor="ctr">
                    <a:lnL>
                      <a:noFill/>
                    </a:lnL>
                    <a:lnR>
                      <a:noFill/>
                    </a:lnR>
                    <a:lnT>
                      <a:noFill/>
                    </a:lnT>
                    <a:lnB>
                      <a:noFill/>
                    </a:lnB>
                  </a:tcPr>
                </a:tc>
                <a:tc>
                  <a:txBody>
                    <a:bodyPr/>
                    <a:lstStyle/>
                    <a:p>
                      <a:r>
                        <a:rPr lang="en-US"/>
                        <a:t>Simpler systems or where data consistency is critical</a:t>
                      </a:r>
                    </a:p>
                  </a:txBody>
                  <a:tcPr anchor="ctr">
                    <a:lnL>
                      <a:noFill/>
                    </a:lnL>
                    <a:lnR>
                      <a:noFill/>
                    </a:lnR>
                    <a:lnT>
                      <a:noFill/>
                    </a:lnT>
                    <a:lnB>
                      <a:noFill/>
                    </a:lnB>
                  </a:tcPr>
                </a:tc>
                <a:tc>
                  <a:txBody>
                    <a:bodyPr/>
                    <a:lstStyle/>
                    <a:p>
                      <a:r>
                        <a:rPr lang="en-IN" dirty="0"/>
                        <a:t>High-performance multiprocessor systems</a:t>
                      </a:r>
                    </a:p>
                  </a:txBody>
                  <a:tcPr anchor="ctr">
                    <a:lnL>
                      <a:noFill/>
                    </a:lnL>
                    <a:lnR>
                      <a:noFill/>
                    </a:lnR>
                    <a:lnT>
                      <a:noFill/>
                    </a:lnT>
                    <a:lnB>
                      <a:noFill/>
                    </a:lnB>
                  </a:tcPr>
                </a:tc>
                <a:extLst>
                  <a:ext uri="{0D108BD9-81ED-4DB2-BD59-A6C34878D82A}">
                    <a16:rowId xmlns:a16="http://schemas.microsoft.com/office/drawing/2014/main" val="2134460399"/>
                  </a:ext>
                </a:extLst>
              </a:tr>
            </a:tbl>
          </a:graphicData>
        </a:graphic>
      </p:graphicFrame>
    </p:spTree>
    <p:extLst>
      <p:ext uri="{BB962C8B-B14F-4D97-AF65-F5344CB8AC3E}">
        <p14:creationId xmlns:p14="http://schemas.microsoft.com/office/powerpoint/2010/main" val="98851922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itle 1"/>
          <p:cNvSpPr>
            <a:spLocks noGrp="1"/>
          </p:cNvSpPr>
          <p:nvPr>
            <p:ph type="title"/>
          </p:nvPr>
        </p:nvSpPr>
        <p:spPr>
          <a:xfrm>
            <a:off x="838200" y="365126"/>
            <a:ext cx="10515600" cy="796018"/>
          </a:xfrm>
        </p:spPr>
        <p:txBody>
          <a:bodyPr vert="horz" lIns="91440" tIns="45720" rIns="91440" bIns="45720" rtlCol="0" anchor="ctr">
            <a:normAutofit/>
          </a:bodyPr>
          <a:lstStyle/>
          <a:p>
            <a:r>
              <a:rPr lang="en-US" altLang="en-US" sz="4000" b="1">
                <a:solidFill>
                  <a:srgbClr val="003399"/>
                </a:solidFill>
                <a:latin typeface="+mn-lt"/>
                <a:ea typeface="+mn-ea"/>
                <a:cs typeface="+mn-cs"/>
              </a:rPr>
              <a:t>Cache coherence</a:t>
            </a:r>
          </a:p>
        </p:txBody>
      </p:sp>
      <p:sp>
        <p:nvSpPr>
          <p:cNvPr id="2" name="Rectangle 1"/>
          <p:cNvSpPr/>
          <p:nvPr/>
        </p:nvSpPr>
        <p:spPr>
          <a:xfrm>
            <a:off x="1499871" y="1726566"/>
            <a:ext cx="8264525" cy="1323439"/>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When the caches of multiple processors store the same variable, an update by one processor to the cached variable is “seen” by the other processors. That is, that the cached value stored by the other processors is also updated. This is called the cache coherence problem</a:t>
            </a:r>
            <a:r>
              <a:rPr kumimoji="0" lang="en-US" sz="1800" b="0" i="0" u="none" strike="noStrike" kern="1200" cap="none" spc="0" normalizeH="0" baseline="0" noProof="0" dirty="0" smtClean="0">
                <a:ln>
                  <a:noFill/>
                </a:ln>
                <a:solidFill>
                  <a:srgbClr val="003399"/>
                </a:solidFill>
                <a:effectLst/>
                <a:uLnTx/>
                <a:uFillTx/>
                <a:latin typeface="Calibri"/>
                <a:ea typeface="+mn-ea"/>
                <a:cs typeface="+mn-cs"/>
              </a:rPr>
              <a:t>.</a:t>
            </a:r>
            <a:endParaRPr kumimoji="0" lang="en-US" sz="1800" b="0" i="0" u="none" strike="noStrike" kern="1200" cap="none" spc="0" normalizeH="0" baseline="0" noProof="0" dirty="0">
              <a:ln>
                <a:noFill/>
              </a:ln>
              <a:solidFill>
                <a:srgbClr val="003399"/>
              </a:solidFill>
              <a:effectLst/>
              <a:uLnTx/>
              <a:uFillTx/>
              <a:latin typeface="Calibri"/>
              <a:ea typeface="+mn-ea"/>
              <a:cs typeface="+mn-cs"/>
            </a:endParaRPr>
          </a:p>
        </p:txBody>
      </p:sp>
    </p:spTree>
    <p:extLst>
      <p:ext uri="{BB962C8B-B14F-4D97-AF65-F5344CB8AC3E}">
        <p14:creationId xmlns:p14="http://schemas.microsoft.com/office/powerpoint/2010/main" val="2762571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7553F0-24A9-4F3B-8723-7A00F509766F}"/>
              </a:ext>
            </a:extLst>
          </p:cNvPr>
          <p:cNvSpPr txBox="1"/>
          <p:nvPr/>
        </p:nvSpPr>
        <p:spPr>
          <a:xfrm>
            <a:off x="843804" y="425952"/>
            <a:ext cx="6098240" cy="369332"/>
          </a:xfrm>
          <a:prstGeom prst="rect">
            <a:avLst/>
          </a:prstGeom>
          <a:noFill/>
        </p:spPr>
        <p:txBody>
          <a:bodyPr wrap="square">
            <a:spAutoFit/>
          </a:bodyPr>
          <a:lstStyle/>
          <a:p>
            <a:r>
              <a:rPr lang="en-IN" b="1" dirty="0">
                <a:latin typeface="Arial" panose="020B0604020202020204" pitchFamily="34" charset="0"/>
              </a:rPr>
              <a:t>Introduction to CUDA Programming:</a:t>
            </a:r>
          </a:p>
        </p:txBody>
      </p:sp>
      <p:sp>
        <p:nvSpPr>
          <p:cNvPr id="4" name="Rectangle 1">
            <a:extLst>
              <a:ext uri="{FF2B5EF4-FFF2-40B4-BE49-F238E27FC236}">
                <a16:creationId xmlns:a16="http://schemas.microsoft.com/office/drawing/2014/main" id="{EC4B5AAF-C8FC-43A8-8451-56B7C2737446}"/>
              </a:ext>
            </a:extLst>
          </p:cNvPr>
          <p:cNvSpPr>
            <a:spLocks noChangeArrowheads="1"/>
          </p:cNvSpPr>
          <p:nvPr/>
        </p:nvSpPr>
        <p:spPr bwMode="auto">
          <a:xfrm>
            <a:off x="722780" y="946707"/>
            <a:ext cx="1079472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CUDA (Compute Unified Device Architecture)</a:t>
            </a:r>
            <a:r>
              <a:rPr kumimoji="0" lang="en-US" altLang="en-US" sz="1800" b="0" i="0" u="none" strike="noStrike" cap="none" normalizeH="0" baseline="0" dirty="0">
                <a:ln>
                  <a:noFill/>
                </a:ln>
                <a:solidFill>
                  <a:schemeClr val="tx1"/>
                </a:solidFill>
                <a:effectLst/>
                <a:latin typeface="Arial" panose="020B0604020202020204" pitchFamily="34" charset="0"/>
              </a:rPr>
              <a:t> is a </a:t>
            </a:r>
            <a:r>
              <a:rPr kumimoji="0" lang="en-US" altLang="en-US" sz="1800" b="1" i="0" u="none" strike="noStrike" cap="none" normalizeH="0" baseline="0" dirty="0">
                <a:ln>
                  <a:noFill/>
                </a:ln>
                <a:solidFill>
                  <a:schemeClr val="tx1"/>
                </a:solidFill>
                <a:effectLst/>
                <a:latin typeface="Arial" panose="020B0604020202020204" pitchFamily="34" charset="0"/>
              </a:rPr>
              <a:t>parallel computing platform and API</a:t>
            </a:r>
            <a:r>
              <a:rPr kumimoji="0" lang="en-US" altLang="en-US" sz="1800" b="0" i="0" u="none" strike="noStrike" cap="none" normalizeH="0" baseline="0" dirty="0">
                <a:ln>
                  <a:noFill/>
                </a:ln>
                <a:solidFill>
                  <a:schemeClr val="tx1"/>
                </a:solidFill>
                <a:effectLst/>
                <a:latin typeface="Arial" panose="020B0604020202020204" pitchFamily="34" charset="0"/>
              </a:rPr>
              <a:t> developed by </a:t>
            </a:r>
            <a:r>
              <a:rPr kumimoji="0" lang="en-US" altLang="en-US" sz="1800" b="1" i="0" u="none" strike="noStrike" cap="none" normalizeH="0" baseline="0" dirty="0">
                <a:ln>
                  <a:noFill/>
                </a:ln>
                <a:solidFill>
                  <a:schemeClr val="tx1"/>
                </a:solidFill>
                <a:effectLst/>
                <a:latin typeface="Arial" panose="020B0604020202020204" pitchFamily="34" charset="0"/>
              </a:rPr>
              <a:t>NVIDIA</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allows developers to use a </a:t>
            </a:r>
            <a:r>
              <a:rPr kumimoji="0" lang="en-US" altLang="en-US" sz="1800" b="1" i="0" u="none" strike="noStrike" cap="none" normalizeH="0" baseline="0" dirty="0">
                <a:ln>
                  <a:noFill/>
                </a:ln>
                <a:solidFill>
                  <a:schemeClr val="tx1"/>
                </a:solidFill>
                <a:effectLst/>
                <a:latin typeface="Arial" panose="020B0604020202020204" pitchFamily="34" charset="0"/>
              </a:rPr>
              <a:t>Graphics Processing Unit (GPU)</a:t>
            </a:r>
            <a:r>
              <a:rPr kumimoji="0" lang="en-US" altLang="en-US" sz="1800" b="0" i="0" u="none" strike="noStrike" cap="none" normalizeH="0" baseline="0" dirty="0">
                <a:ln>
                  <a:noFill/>
                </a:ln>
                <a:solidFill>
                  <a:schemeClr val="tx1"/>
                </a:solidFill>
                <a:effectLst/>
                <a:latin typeface="Arial" panose="020B0604020202020204" pitchFamily="34" charset="0"/>
              </a:rPr>
              <a:t> for </a:t>
            </a:r>
            <a:r>
              <a:rPr kumimoji="0" lang="en-US" altLang="en-US" sz="1800" b="1" i="0" u="none" strike="noStrike" cap="none" normalizeH="0" baseline="0" dirty="0">
                <a:ln>
                  <a:noFill/>
                </a:ln>
                <a:solidFill>
                  <a:schemeClr val="tx1"/>
                </a:solidFill>
                <a:effectLst/>
                <a:latin typeface="Arial" panose="020B0604020202020204" pitchFamily="34" charset="0"/>
              </a:rPr>
              <a:t>general-purpose computing (GPGPU)</a:t>
            </a:r>
            <a:r>
              <a:rPr kumimoji="0" lang="en-US" altLang="en-US" sz="1800" b="0" i="0" u="none" strike="noStrike" cap="none" normalizeH="0" baseline="0" dirty="0">
                <a:ln>
                  <a:noFill/>
                </a:ln>
                <a:solidFill>
                  <a:schemeClr val="tx1"/>
                </a:solidFill>
                <a:effectLst/>
                <a:latin typeface="Arial" panose="020B0604020202020204" pitchFamily="34" charset="0"/>
              </a:rPr>
              <a:t>, not just for graphics.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CUDA provides extensions to languages like </a:t>
            </a:r>
            <a:r>
              <a:rPr kumimoji="0" lang="en-US" altLang="en-US" sz="1800" b="1" i="0" u="none" strike="noStrike" cap="none" normalizeH="0" baseline="0" dirty="0">
                <a:ln>
                  <a:noFill/>
                </a:ln>
                <a:solidFill>
                  <a:schemeClr val="tx1"/>
                </a:solidFill>
                <a:effectLst/>
                <a:latin typeface="Arial" panose="020B0604020202020204" pitchFamily="34" charset="0"/>
              </a:rPr>
              <a:t>C, C++, Fortran, Python, and Java</a:t>
            </a:r>
            <a:r>
              <a:rPr kumimoji="0" lang="en-US" altLang="en-US" sz="1800" b="0" i="0" u="none" strike="noStrike" cap="none" normalizeH="0" baseline="0" dirty="0">
                <a:ln>
                  <a:noFill/>
                </a:ln>
                <a:solidFill>
                  <a:schemeClr val="tx1"/>
                </a:solidFill>
                <a:effectLst/>
                <a:latin typeface="Arial" panose="020B0604020202020204" pitchFamily="34" charset="0"/>
              </a:rPr>
              <a:t>, making it possible to write programs that run directly on NVIDIA GPUs.</a:t>
            </a:r>
          </a:p>
        </p:txBody>
      </p:sp>
      <p:sp>
        <p:nvSpPr>
          <p:cNvPr id="7" name="Rectangle 2">
            <a:extLst>
              <a:ext uri="{FF2B5EF4-FFF2-40B4-BE49-F238E27FC236}">
                <a16:creationId xmlns:a16="http://schemas.microsoft.com/office/drawing/2014/main" id="{D6C16236-E73B-4F8F-9C9C-A0EA862A2DA7}"/>
              </a:ext>
            </a:extLst>
          </p:cNvPr>
          <p:cNvSpPr>
            <a:spLocks noChangeArrowheads="1"/>
          </p:cNvSpPr>
          <p:nvPr/>
        </p:nvSpPr>
        <p:spPr bwMode="auto">
          <a:xfrm>
            <a:off x="591670" y="2831062"/>
            <a:ext cx="1079472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Traditional CPUs have a few powerful cores → good for sequential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GPUs have </a:t>
            </a:r>
            <a:r>
              <a:rPr kumimoji="0" lang="en-US" altLang="en-US" sz="1800" b="1" i="0" u="none" strike="noStrike" cap="none" normalizeH="0" baseline="0" dirty="0">
                <a:ln>
                  <a:noFill/>
                </a:ln>
                <a:solidFill>
                  <a:schemeClr val="tx1"/>
                </a:solidFill>
                <a:effectLst/>
                <a:latin typeface="Arial" panose="020B0604020202020204" pitchFamily="34" charset="0"/>
              </a:rPr>
              <a:t>thousands of smaller, efficient cores</a:t>
            </a:r>
            <a:r>
              <a:rPr kumimoji="0" lang="en-US" altLang="en-US" sz="1800" b="0" i="0" u="none" strike="noStrike" cap="none" normalizeH="0" baseline="0" dirty="0">
                <a:ln>
                  <a:noFill/>
                </a:ln>
                <a:solidFill>
                  <a:schemeClr val="tx1"/>
                </a:solidFill>
                <a:effectLst/>
                <a:latin typeface="Arial" panose="020B0604020202020204" pitchFamily="34" charset="0"/>
              </a:rPr>
              <a:t> → excellent for parallel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CUDA helps in:</a:t>
            </a:r>
          </a:p>
          <a:p>
            <a:pPr lvl="2"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High-performance scientific computing</a:t>
            </a:r>
          </a:p>
          <a:p>
            <a:pPr lvl="2"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Machine learning and deep learning</a:t>
            </a:r>
          </a:p>
          <a:p>
            <a:pPr lvl="2"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Image/video processing</a:t>
            </a:r>
          </a:p>
          <a:p>
            <a:pPr lvl="2"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Data mining and simulations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42F650F8-6E4B-4A4E-9A66-D0D0B1A4DDFD}"/>
              </a:ext>
            </a:extLst>
          </p:cNvPr>
          <p:cNvSpPr>
            <a:spLocks noChangeArrowheads="1"/>
          </p:cNvSpPr>
          <p:nvPr/>
        </p:nvSpPr>
        <p:spPr bwMode="auto">
          <a:xfrm>
            <a:off x="670722" y="5139386"/>
            <a:ext cx="1063662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a:t>
            </a:r>
            <a:r>
              <a:rPr kumimoji="0" lang="en-US" altLang="en-US" sz="1800" b="1" i="0" u="none" strike="noStrike" cap="none" normalizeH="0" baseline="0" dirty="0">
                <a:ln>
                  <a:noFill/>
                </a:ln>
                <a:solidFill>
                  <a:schemeClr val="tx1"/>
                </a:solidFill>
                <a:effectLst/>
                <a:latin typeface="Arial" panose="020B0604020202020204" pitchFamily="34" charset="0"/>
              </a:rPr>
              <a:t>CPU</a:t>
            </a:r>
            <a:r>
              <a:rPr kumimoji="0" lang="en-US" altLang="en-US" sz="1800" b="0" i="0" u="none" strike="noStrike" cap="none" normalizeH="0" baseline="0" dirty="0">
                <a:ln>
                  <a:noFill/>
                </a:ln>
                <a:solidFill>
                  <a:schemeClr val="tx1"/>
                </a:solidFill>
                <a:effectLst/>
                <a:latin typeface="Arial" panose="020B0604020202020204" pitchFamily="34" charset="0"/>
              </a:rPr>
              <a:t> has a few cores (4–16 typically) optimized for </a:t>
            </a:r>
            <a:r>
              <a:rPr kumimoji="0" lang="en-US" altLang="en-US" sz="1800" b="1" i="0" u="none" strike="noStrike" cap="none" normalizeH="0" baseline="0" dirty="0">
                <a:ln>
                  <a:noFill/>
                </a:ln>
                <a:solidFill>
                  <a:schemeClr val="tx1"/>
                </a:solidFill>
                <a:effectLst/>
                <a:latin typeface="Arial" panose="020B0604020202020204" pitchFamily="34" charset="0"/>
              </a:rPr>
              <a:t>sequential tasks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a:t>
            </a:r>
            <a:r>
              <a:rPr kumimoji="0" lang="en-US" altLang="en-US" sz="1800" b="1" i="0" u="none" strike="noStrike" cap="none" normalizeH="0" baseline="0" dirty="0">
                <a:ln>
                  <a:noFill/>
                </a:ln>
                <a:solidFill>
                  <a:schemeClr val="tx1"/>
                </a:solidFill>
                <a:effectLst/>
                <a:latin typeface="Arial" panose="020B0604020202020204" pitchFamily="34" charset="0"/>
              </a:rPr>
              <a:t>GPU</a:t>
            </a:r>
            <a:r>
              <a:rPr kumimoji="0" lang="en-US" altLang="en-US" sz="1800" b="0" i="0" u="none" strike="noStrike" cap="none" normalizeH="0" baseline="0" dirty="0">
                <a:ln>
                  <a:noFill/>
                </a:ln>
                <a:solidFill>
                  <a:schemeClr val="tx1"/>
                </a:solidFill>
                <a:effectLst/>
                <a:latin typeface="Arial" panose="020B0604020202020204" pitchFamily="34" charset="0"/>
              </a:rPr>
              <a:t> has </a:t>
            </a:r>
            <a:r>
              <a:rPr kumimoji="0" lang="en-US" altLang="en-US" sz="1800" b="1" i="0" u="none" strike="noStrike" cap="none" normalizeH="0" baseline="0" dirty="0">
                <a:ln>
                  <a:noFill/>
                </a:ln>
                <a:solidFill>
                  <a:schemeClr val="tx1"/>
                </a:solidFill>
                <a:effectLst/>
                <a:latin typeface="Arial" panose="020B0604020202020204" pitchFamily="34" charset="0"/>
              </a:rPr>
              <a:t>thousands of smaller, efficient cores</a:t>
            </a:r>
            <a:r>
              <a:rPr kumimoji="0" lang="en-US" altLang="en-US" sz="1800" b="0" i="0" u="none" strike="noStrike" cap="none" normalizeH="0" baseline="0" dirty="0">
                <a:ln>
                  <a:noFill/>
                </a:ln>
                <a:solidFill>
                  <a:schemeClr val="tx1"/>
                </a:solidFill>
                <a:effectLst/>
                <a:latin typeface="Arial" panose="020B0604020202020204" pitchFamily="34" charset="0"/>
              </a:rPr>
              <a:t> designed for </a:t>
            </a:r>
            <a:r>
              <a:rPr kumimoji="0" lang="en-US" altLang="en-US" sz="1800" b="1" i="0" u="none" strike="noStrike" cap="none" normalizeH="0" baseline="0" dirty="0">
                <a:ln>
                  <a:noFill/>
                </a:ln>
                <a:solidFill>
                  <a:schemeClr val="tx1"/>
                </a:solidFill>
                <a:effectLst/>
                <a:latin typeface="Arial" panose="020B0604020202020204" pitchFamily="34" charset="0"/>
              </a:rPr>
              <a:t>parallel execution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makes GPUs ideal for problems where the same operation is applied to a </a:t>
            </a:r>
            <a:r>
              <a:rPr kumimoji="0" lang="en-US" altLang="en-US" sz="1800" b="1" i="0" u="none" strike="noStrike" cap="none" normalizeH="0" baseline="0" dirty="0">
                <a:ln>
                  <a:noFill/>
                </a:ln>
                <a:solidFill>
                  <a:schemeClr val="tx1"/>
                </a:solidFill>
                <a:effectLst/>
                <a:latin typeface="Arial" panose="020B0604020202020204" pitchFamily="34" charset="0"/>
              </a:rPr>
              <a:t>large dataset</a:t>
            </a:r>
            <a:r>
              <a:rPr kumimoji="0" lang="en-US" altLang="en-US" sz="1800" b="0" i="0" u="none" strike="noStrike" cap="none" normalizeH="0" baseline="0" dirty="0">
                <a:ln>
                  <a:noFill/>
                </a:ln>
                <a:solidFill>
                  <a:schemeClr val="tx1"/>
                </a:solidFill>
                <a:effectLst/>
                <a:latin typeface="Arial" panose="020B0604020202020204" pitchFamily="34" charset="0"/>
              </a:rPr>
              <a:t> at once</a:t>
            </a:r>
          </a:p>
        </p:txBody>
      </p:sp>
    </p:spTree>
    <p:extLst>
      <p:ext uri="{BB962C8B-B14F-4D97-AF65-F5344CB8AC3E}">
        <p14:creationId xmlns:p14="http://schemas.microsoft.com/office/powerpoint/2010/main" val="365674547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itle 1"/>
          <p:cNvSpPr>
            <a:spLocks noGrp="1"/>
          </p:cNvSpPr>
          <p:nvPr>
            <p:ph type="title"/>
          </p:nvPr>
        </p:nvSpPr>
        <p:spPr>
          <a:xfrm>
            <a:off x="838200" y="365126"/>
            <a:ext cx="10515600" cy="796018"/>
          </a:xfrm>
        </p:spPr>
        <p:txBody>
          <a:bodyPr vert="horz" lIns="91440" tIns="45720" rIns="91440" bIns="45720" rtlCol="0" anchor="ctr">
            <a:normAutofit/>
          </a:bodyPr>
          <a:lstStyle/>
          <a:p>
            <a:r>
              <a:rPr lang="en-US" altLang="en-US" sz="4000" b="1" dirty="0">
                <a:solidFill>
                  <a:srgbClr val="003399"/>
                </a:solidFill>
                <a:latin typeface="+mn-lt"/>
                <a:ea typeface="+mn-ea"/>
                <a:cs typeface="+mn-cs"/>
              </a:rPr>
              <a:t>Cache coherence</a:t>
            </a:r>
          </a:p>
        </p:txBody>
      </p:sp>
      <p:sp>
        <p:nvSpPr>
          <p:cNvPr id="3" name="Rectangle 2"/>
          <p:cNvSpPr/>
          <p:nvPr/>
        </p:nvSpPr>
        <p:spPr>
          <a:xfrm>
            <a:off x="671946" y="1161144"/>
            <a:ext cx="11270672" cy="3785652"/>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Cache Coherence Protocols</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Cache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coherence protocols, broadly </a:t>
            </a: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classified it into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two types:</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Snooping Protocols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Each cache monitors (snoops) the system’s bus to see if other cores are reading/writing the same memory block.</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Based on updates, caches invalidate or update their copies.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Common examples: Write-invalidate, Write-update.</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Protocols: </a:t>
            </a: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MSI(</a:t>
            </a:r>
            <a:r>
              <a:rPr kumimoji="0" lang="en-IN" sz="2400" b="0" i="0" u="none" strike="noStrike" kern="1200" cap="none" spc="0" normalizeH="0" baseline="0" noProof="0" dirty="0">
                <a:ln>
                  <a:noFill/>
                </a:ln>
                <a:solidFill>
                  <a:prstClr val="black"/>
                </a:solidFill>
                <a:effectLst/>
                <a:uLnTx/>
                <a:uFillTx/>
                <a:latin typeface="Calibri"/>
                <a:ea typeface="+mn-ea"/>
                <a:cs typeface="+mn-cs"/>
              </a:rPr>
              <a:t>(Modified, Shared, Invalid)</a:t>
            </a: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MESI</a:t>
            </a:r>
            <a:r>
              <a:rPr kumimoji="0" lang="en-IN" sz="2400" b="0" i="0" u="none" strike="noStrike" kern="1200" cap="none" spc="0" normalizeH="0" baseline="0" noProof="0" dirty="0">
                <a:ln>
                  <a:noFill/>
                </a:ln>
                <a:solidFill>
                  <a:prstClr val="black"/>
                </a:solidFill>
                <a:effectLst/>
                <a:uLnTx/>
                <a:uFillTx/>
                <a:latin typeface="Calibri"/>
                <a:ea typeface="+mn-ea"/>
                <a:cs typeface="+mn-cs"/>
              </a:rPr>
              <a:t> (Modified, Exclusive, Shared, Invalid)</a:t>
            </a: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MOESI</a:t>
            </a:r>
            <a:r>
              <a:rPr kumimoji="0" lang="en-US" sz="2400" b="0" i="0" u="none" strike="noStrike" kern="1200" cap="none" spc="0" normalizeH="0" baseline="0" noProof="0" dirty="0">
                <a:ln>
                  <a:noFill/>
                </a:ln>
                <a:solidFill>
                  <a:prstClr val="black"/>
                </a:solidFill>
                <a:effectLst/>
                <a:uLnTx/>
                <a:uFillTx/>
                <a:latin typeface="Calibri"/>
                <a:ea typeface="+mn-ea"/>
                <a:cs typeface="+mn-cs"/>
              </a:rPr>
              <a:t> (Modified, Owned, Exclusive, Shared, Invalid)</a:t>
            </a: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MESIF</a:t>
            </a:r>
            <a:r>
              <a:rPr kumimoji="0" lang="en-US" sz="2400" b="0" i="0" u="none" strike="noStrike" kern="1200" cap="none" spc="0" normalizeH="0" baseline="0" noProof="0" dirty="0">
                <a:ln>
                  <a:noFill/>
                </a:ln>
                <a:solidFill>
                  <a:prstClr val="black"/>
                </a:solidFill>
                <a:effectLst/>
                <a:uLnTx/>
                <a:uFillTx/>
                <a:latin typeface="Calibri"/>
                <a:ea typeface="+mn-ea"/>
                <a:cs typeface="+mn-cs"/>
              </a:rPr>
              <a:t> (Modified, Exclusive, Shared, Invalid, Forward</a:t>
            </a: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a:t>
            </a: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5162122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Snooping Cache Coherence</a:t>
            </a:r>
          </a:p>
        </p:txBody>
      </p:sp>
      <p:sp>
        <p:nvSpPr>
          <p:cNvPr id="73731" name="Content Placeholder 2"/>
          <p:cNvSpPr>
            <a:spLocks noGrp="1"/>
          </p:cNvSpPr>
          <p:nvPr>
            <p:ph idx="1"/>
          </p:nvPr>
        </p:nvSpPr>
        <p:spPr>
          <a:xfrm>
            <a:off x="699655" y="938934"/>
            <a:ext cx="10515600" cy="4351338"/>
          </a:xfrm>
        </p:spPr>
        <p:txBody>
          <a:bodyPr>
            <a:normAutofit lnSpcReduction="10000"/>
          </a:bodyPr>
          <a:lstStyle/>
          <a:p>
            <a:r>
              <a:rPr lang="en-US" altLang="en-US" dirty="0" smtClean="0"/>
              <a:t>The snooping comes from bus based system.</a:t>
            </a:r>
          </a:p>
          <a:p>
            <a:r>
              <a:rPr lang="en-US" altLang="en-US" dirty="0" smtClean="0"/>
              <a:t>When the cores share a bus, any signal transmitted on the bus can be “seen” by all cores connected to the bus.</a:t>
            </a:r>
          </a:p>
          <a:p>
            <a:pPr algn="just"/>
            <a:r>
              <a:rPr lang="en-US" altLang="en-US" dirty="0" smtClean="0"/>
              <a:t>When core 0 updates the copy of x stored in its cache it also broadcasts this information across the bus.</a:t>
            </a:r>
          </a:p>
          <a:p>
            <a:r>
              <a:rPr lang="en-US" altLang="en-US" dirty="0" smtClean="0"/>
              <a:t>If core 1 is “snooping” the bus, it will see that x has been updated and it can mark its copy of x as invalid.</a:t>
            </a:r>
          </a:p>
          <a:p>
            <a:r>
              <a:rPr lang="en-US" altLang="en-US" dirty="0" smtClean="0"/>
              <a:t>Snooping protocol broadcast only informs the other cores that the cache line containing x has been updated, not that x has been updated</a:t>
            </a:r>
          </a:p>
        </p:txBody>
      </p:sp>
    </p:spTree>
    <p:extLst>
      <p:ext uri="{BB962C8B-B14F-4D97-AF65-F5344CB8AC3E}">
        <p14:creationId xmlns:p14="http://schemas.microsoft.com/office/powerpoint/2010/main" val="9697149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Snooping Cache Coherence</a:t>
            </a:r>
          </a:p>
        </p:txBody>
      </p:sp>
      <p:sp>
        <p:nvSpPr>
          <p:cNvPr id="3" name="Rectangle 1"/>
          <p:cNvSpPr>
            <a:spLocks noChangeArrowheads="1"/>
          </p:cNvSpPr>
          <p:nvPr/>
        </p:nvSpPr>
        <p:spPr bwMode="auto">
          <a:xfrm>
            <a:off x="1406768" y="817564"/>
            <a:ext cx="1025534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In a bus-based system, snooping works because all cores share the same bus. Any signal placed on the bus can be observed by every core connected to it.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When Core 0 updates the value of x in its cache, it broadcasts a coherence message across the bus.</a:t>
            </a:r>
            <a:br>
              <a:rPr kumimoji="0" lang="en-US"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If Core 1 is snooping the bus, it detects this broadcast and realizes that its own cached copy of x is now stale. Core 1 then marks its copy as invalid.</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Importantly, the snooping protocol broadcast does not send the new value of x. Instead, it only informs other cores that the cache line containing x has changed, so they must either invalidate or update their own copies when needed.</a:t>
            </a:r>
          </a:p>
        </p:txBody>
      </p:sp>
    </p:spTree>
    <p:extLst>
      <p:ext uri="{BB962C8B-B14F-4D97-AF65-F5344CB8AC3E}">
        <p14:creationId xmlns:p14="http://schemas.microsoft.com/office/powerpoint/2010/main" val="40808357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Snooping Cache Coherence</a:t>
            </a:r>
          </a:p>
        </p:txBody>
      </p:sp>
      <p:sp>
        <p:nvSpPr>
          <p:cNvPr id="73731" name="Content Placeholder 2"/>
          <p:cNvSpPr>
            <a:spLocks noGrp="1"/>
          </p:cNvSpPr>
          <p:nvPr>
            <p:ph idx="1"/>
          </p:nvPr>
        </p:nvSpPr>
        <p:spPr>
          <a:xfrm>
            <a:off x="633482" y="1293362"/>
            <a:ext cx="10885227" cy="4351338"/>
          </a:xfrm>
        </p:spPr>
        <p:txBody>
          <a:bodyPr>
            <a:normAutofit/>
          </a:bodyPr>
          <a:lstStyle/>
          <a:p>
            <a:pPr marL="0" indent="0">
              <a:buNone/>
            </a:pPr>
            <a:r>
              <a:rPr lang="en-US" dirty="0"/>
              <a:t>A couple of points should be made regarding </a:t>
            </a:r>
            <a:r>
              <a:rPr lang="en-US" dirty="0" smtClean="0"/>
              <a:t>snooping:</a:t>
            </a:r>
            <a:endParaRPr lang="en-US" dirty="0"/>
          </a:p>
          <a:p>
            <a:r>
              <a:rPr lang="en-US" dirty="0" smtClean="0"/>
              <a:t>It’s </a:t>
            </a:r>
            <a:r>
              <a:rPr lang="en-US" dirty="0"/>
              <a:t>not essential that the interconnect be a bus, only that it support broadcasts from each processor to all the other processors. </a:t>
            </a:r>
            <a:endParaRPr lang="en-US" dirty="0" smtClean="0"/>
          </a:p>
          <a:p>
            <a:r>
              <a:rPr lang="en-US" dirty="0"/>
              <a:t>snooping works with both write-through and write back caches</a:t>
            </a:r>
            <a:r>
              <a:rPr lang="en-US" dirty="0" smtClean="0"/>
              <a:t>.</a:t>
            </a:r>
          </a:p>
          <a:p>
            <a:r>
              <a:rPr lang="en-US" dirty="0" smtClean="0"/>
              <a:t>If </a:t>
            </a:r>
            <a:r>
              <a:rPr lang="en-US" dirty="0"/>
              <a:t>the interconnect is shared—as with a bus—with write through caches there’s no need for additional traffic on the interconnect, since each core can simply “watch” for writes</a:t>
            </a:r>
            <a:r>
              <a:rPr lang="en-US" dirty="0" smtClean="0"/>
              <a:t>.</a:t>
            </a:r>
          </a:p>
          <a:p>
            <a:r>
              <a:rPr lang="en-US" dirty="0"/>
              <a:t>With write-back caches, </a:t>
            </a:r>
            <a:r>
              <a:rPr lang="en-US" dirty="0" smtClean="0"/>
              <a:t>an </a:t>
            </a:r>
            <a:r>
              <a:rPr lang="en-US" dirty="0"/>
              <a:t>extra communication is necessary, since updates to the cache don’t get immediately sent to memory.</a:t>
            </a:r>
            <a:endParaRPr lang="en-US" altLang="en-US" dirty="0" smtClean="0"/>
          </a:p>
        </p:txBody>
      </p:sp>
    </p:spTree>
    <p:extLst>
      <p:ext uri="{BB962C8B-B14F-4D97-AF65-F5344CB8AC3E}">
        <p14:creationId xmlns:p14="http://schemas.microsoft.com/office/powerpoint/2010/main" val="186085088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1750378" y="201612"/>
            <a:ext cx="8532812" cy="1323976"/>
          </a:xfrm>
        </p:spPr>
        <p:txBody>
          <a:bodyPr vert="horz" lIns="91440" tIns="45720" rIns="91440" bIns="45720" rtlCol="0" anchor="ctr">
            <a:normAutofit/>
          </a:bodyPr>
          <a:lstStyle/>
          <a:p>
            <a:r>
              <a:rPr lang="en-US" altLang="en-US" sz="4000" b="1">
                <a:solidFill>
                  <a:srgbClr val="003399"/>
                </a:solidFill>
                <a:latin typeface="+mn-lt"/>
                <a:ea typeface="+mn-ea"/>
                <a:cs typeface="+mn-cs"/>
              </a:rPr>
              <a:t>Directory Based Cache Coherence</a:t>
            </a:r>
          </a:p>
        </p:txBody>
      </p:sp>
      <p:sp>
        <p:nvSpPr>
          <p:cNvPr id="74755" name="Content Placeholder 2"/>
          <p:cNvSpPr>
            <a:spLocks noGrp="1"/>
          </p:cNvSpPr>
          <p:nvPr>
            <p:ph idx="1"/>
          </p:nvPr>
        </p:nvSpPr>
        <p:spPr>
          <a:xfrm>
            <a:off x="578892" y="1170532"/>
            <a:ext cx="11062648" cy="5687467"/>
          </a:xfrm>
        </p:spPr>
        <p:txBody>
          <a:bodyPr>
            <a:normAutofit lnSpcReduction="10000"/>
          </a:bodyPr>
          <a:lstStyle/>
          <a:p>
            <a:pPr marL="342900" indent="-342900" algn="just">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Directory-Based Protocols</a:t>
            </a:r>
          </a:p>
          <a:p>
            <a:pPr marL="800100" lvl="1" indent="-34290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Instead of broadcasting to all caches, a central directory keeps track of which cores have cached a block.</a:t>
            </a:r>
          </a:p>
          <a:p>
            <a:pPr marL="800100" lvl="1" indent="-34290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On a write, the directory notifies only relevant caches.</a:t>
            </a:r>
          </a:p>
          <a:p>
            <a:pPr marL="800100" lvl="1" indent="-34290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More scalable than snooping, especially in large systems.</a:t>
            </a:r>
          </a:p>
          <a:p>
            <a:pPr algn="just"/>
            <a:endParaRPr lang="en-US" dirty="0" smtClean="0"/>
          </a:p>
          <a:p>
            <a:pPr algn="just"/>
            <a:r>
              <a:rPr lang="en-US" dirty="0" smtClean="0"/>
              <a:t>Snooping </a:t>
            </a:r>
            <a:r>
              <a:rPr lang="en-US" dirty="0"/>
              <a:t>cache </a:t>
            </a:r>
            <a:r>
              <a:rPr lang="en-US" dirty="0" smtClean="0"/>
              <a:t>coherence </a:t>
            </a:r>
            <a:r>
              <a:rPr lang="en-US" dirty="0"/>
              <a:t>requires a broadcast every time a variable is </a:t>
            </a:r>
            <a:r>
              <a:rPr lang="en-US" dirty="0" smtClean="0"/>
              <a:t>updated. </a:t>
            </a:r>
            <a:r>
              <a:rPr lang="en-US" dirty="0"/>
              <a:t>So snooping cache coherence isn’t scalable, because for larger systems it will cause performance to degrade</a:t>
            </a:r>
            <a:r>
              <a:rPr lang="en-US" dirty="0" smtClean="0"/>
              <a:t>.</a:t>
            </a:r>
          </a:p>
          <a:p>
            <a:pPr algn="just"/>
            <a:r>
              <a:rPr lang="en-US" dirty="0" smtClean="0"/>
              <a:t> </a:t>
            </a:r>
            <a:r>
              <a:rPr lang="en-US" dirty="0"/>
              <a:t>For example, suppose we have a system with the basic distributed-memory architecture. However, the system provides a single address space for all the memories. </a:t>
            </a:r>
            <a:endParaRPr lang="en-US" dirty="0" smtClean="0"/>
          </a:p>
          <a:p>
            <a:pPr algn="just"/>
            <a:r>
              <a:rPr lang="en-US" dirty="0"/>
              <a:t>snooping cache coherence is clearly a problem since a broadcast across the interconnect will be very slow relative to the speed of accessing local memory</a:t>
            </a:r>
            <a:r>
              <a:rPr lang="en-US" dirty="0" smtClean="0"/>
              <a:t>.</a:t>
            </a:r>
            <a:endParaRPr lang="en-US" altLang="en-US" dirty="0" smtClean="0"/>
          </a:p>
        </p:txBody>
      </p:sp>
    </p:spTree>
    <p:extLst>
      <p:ext uri="{BB962C8B-B14F-4D97-AF65-F5344CB8AC3E}">
        <p14:creationId xmlns:p14="http://schemas.microsoft.com/office/powerpoint/2010/main" val="176118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1750378" y="201612"/>
            <a:ext cx="8532812" cy="1323976"/>
          </a:xfrm>
        </p:spPr>
        <p:txBody>
          <a:bodyPr vert="horz" lIns="91440" tIns="45720" rIns="91440" bIns="45720" rtlCol="0" anchor="ctr">
            <a:normAutofit/>
          </a:bodyPr>
          <a:lstStyle/>
          <a:p>
            <a:r>
              <a:rPr lang="en-US" altLang="en-US" sz="4000" b="1">
                <a:solidFill>
                  <a:srgbClr val="003399"/>
                </a:solidFill>
                <a:latin typeface="+mn-lt"/>
                <a:ea typeface="+mn-ea"/>
                <a:cs typeface="+mn-cs"/>
              </a:rPr>
              <a:t>Directory Based Cache Coherence</a:t>
            </a:r>
          </a:p>
        </p:txBody>
      </p:sp>
      <p:sp>
        <p:nvSpPr>
          <p:cNvPr id="74755" name="Content Placeholder 2"/>
          <p:cNvSpPr>
            <a:spLocks noGrp="1"/>
          </p:cNvSpPr>
          <p:nvPr>
            <p:ph idx="1"/>
          </p:nvPr>
        </p:nvSpPr>
        <p:spPr>
          <a:xfrm>
            <a:off x="578892" y="1170533"/>
            <a:ext cx="10515600" cy="4351338"/>
          </a:xfrm>
        </p:spPr>
        <p:txBody>
          <a:bodyPr>
            <a:normAutofit/>
          </a:bodyPr>
          <a:lstStyle/>
          <a:p>
            <a:r>
              <a:rPr lang="en-US" altLang="en-US" dirty="0" smtClean="0"/>
              <a:t>Uses a data structure called a </a:t>
            </a:r>
            <a:r>
              <a:rPr lang="en-US" altLang="en-US" dirty="0"/>
              <a:t>directory</a:t>
            </a:r>
            <a:r>
              <a:rPr lang="en-US" altLang="en-US" dirty="0" smtClean="0"/>
              <a:t> that stores the status of each cache line.</a:t>
            </a:r>
          </a:p>
          <a:p>
            <a:r>
              <a:rPr lang="en-US" dirty="0" smtClean="0"/>
              <a:t>This </a:t>
            </a:r>
            <a:r>
              <a:rPr lang="en-US" dirty="0"/>
              <a:t>data structure is </a:t>
            </a:r>
            <a:r>
              <a:rPr lang="en-US" dirty="0" smtClean="0"/>
              <a:t>distributed.</a:t>
            </a:r>
          </a:p>
          <a:p>
            <a:r>
              <a:rPr lang="en-US" altLang="en-US" dirty="0" smtClean="0"/>
              <a:t>When a variable is updated, the directory is consulted, and the cache controllers of the cores that have that variable’s cache line in their caches will invalidated those lines.</a:t>
            </a:r>
          </a:p>
          <a:p>
            <a:r>
              <a:rPr lang="en-US" dirty="0" smtClean="0"/>
              <a:t>There </a:t>
            </a:r>
            <a:r>
              <a:rPr lang="en-US" dirty="0"/>
              <a:t>will be substantial additional storage required for the directory, but when a cache variable is updated, only the cores storing that variable need to be contacted.</a:t>
            </a:r>
            <a:endParaRPr lang="en-US" altLang="en-US" dirty="0" smtClean="0"/>
          </a:p>
        </p:txBody>
      </p:sp>
    </p:spTree>
    <p:extLst>
      <p:ext uri="{BB962C8B-B14F-4D97-AF65-F5344CB8AC3E}">
        <p14:creationId xmlns:p14="http://schemas.microsoft.com/office/powerpoint/2010/main" val="28894887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Content Placeholder 1"/>
          <p:cNvSpPr>
            <a:spLocks noGrp="1"/>
          </p:cNvSpPr>
          <p:nvPr>
            <p:ph idx="1"/>
          </p:nvPr>
        </p:nvSpPr>
        <p:spPr>
          <a:xfrm>
            <a:off x="1078173" y="953770"/>
            <a:ext cx="9993052" cy="5638800"/>
          </a:xfrm>
        </p:spPr>
        <p:txBody>
          <a:bodyPr/>
          <a:lstStyle/>
          <a:p>
            <a:pPr algn="just"/>
            <a:r>
              <a:rPr lang="en-US" altLang="en-US" dirty="0" smtClean="0"/>
              <a:t>CPU caches are implemented in hardware, so they operate on cache lines, not individual variables. </a:t>
            </a:r>
          </a:p>
          <a:p>
            <a:pPr algn="just"/>
            <a:r>
              <a:rPr lang="en-US" altLang="en-US" dirty="0" smtClean="0"/>
              <a:t>suppose we want to repeatedly call a function f(</a:t>
            </a:r>
            <a:r>
              <a:rPr lang="en-US" altLang="en-US" dirty="0" err="1" smtClean="0"/>
              <a:t>i,j</a:t>
            </a:r>
            <a:r>
              <a:rPr lang="en-US" altLang="en-US" dirty="0" smtClean="0"/>
              <a:t>) and add the computed values into a vector: </a:t>
            </a:r>
          </a:p>
          <a:p>
            <a:pPr marL="1371600" lvl="3" indent="0" algn="just">
              <a:buNone/>
            </a:pPr>
            <a:r>
              <a:rPr lang="en-US" altLang="en-US" sz="2800" dirty="0" err="1" smtClean="0">
                <a:latin typeface="Times New Roman" panose="02020603050405020304" pitchFamily="18" charset="0"/>
                <a:cs typeface="Times New Roman" panose="02020603050405020304" pitchFamily="18" charset="0"/>
              </a:rPr>
              <a:t>int</a:t>
            </a:r>
            <a:r>
              <a:rPr lang="en-US" altLang="en-US" sz="2800" dirty="0" smtClean="0">
                <a:latin typeface="Times New Roman" panose="02020603050405020304" pitchFamily="18" charset="0"/>
                <a:cs typeface="Times New Roman" panose="02020603050405020304" pitchFamily="18" charset="0"/>
              </a:rPr>
              <a:t> </a:t>
            </a:r>
            <a:r>
              <a:rPr lang="en-US" altLang="en-US" sz="2800" dirty="0" err="1" smtClean="0">
                <a:latin typeface="Times New Roman" panose="02020603050405020304" pitchFamily="18" charset="0"/>
                <a:cs typeface="Times New Roman" panose="02020603050405020304" pitchFamily="18" charset="0"/>
              </a:rPr>
              <a:t>i</a:t>
            </a:r>
            <a:r>
              <a:rPr lang="en-US" altLang="en-US" sz="2800" dirty="0" smtClean="0">
                <a:latin typeface="Times New Roman" panose="02020603050405020304" pitchFamily="18" charset="0"/>
                <a:cs typeface="Times New Roman" panose="02020603050405020304" pitchFamily="18" charset="0"/>
              </a:rPr>
              <a:t>, j, m, n; </a:t>
            </a:r>
          </a:p>
          <a:p>
            <a:pPr marL="1371600" lvl="3" indent="0" algn="just">
              <a:buNone/>
            </a:pPr>
            <a:r>
              <a:rPr lang="en-US" altLang="en-US" sz="2800" dirty="0" smtClean="0">
                <a:latin typeface="Times New Roman" panose="02020603050405020304" pitchFamily="18" charset="0"/>
                <a:cs typeface="Times New Roman" panose="02020603050405020304" pitchFamily="18" charset="0"/>
              </a:rPr>
              <a:t>double y[m]; </a:t>
            </a:r>
          </a:p>
          <a:p>
            <a:pPr marL="1371600" lvl="3" indent="0" algn="just">
              <a:buNone/>
            </a:pPr>
            <a:r>
              <a:rPr lang="en-US" altLang="en-US" sz="2800" dirty="0" smtClean="0">
                <a:latin typeface="Times New Roman" panose="02020603050405020304" pitchFamily="18" charset="0"/>
                <a:cs typeface="Times New Roman" panose="02020603050405020304" pitchFamily="18" charset="0"/>
              </a:rPr>
              <a:t>/ ∗ Assign y = 0 ∗/</a:t>
            </a:r>
          </a:p>
          <a:p>
            <a:pPr marL="1371600" lvl="3" indent="0" algn="just">
              <a:buNone/>
            </a:pPr>
            <a:r>
              <a:rPr lang="en-IN" altLang="en-US" sz="2800" dirty="0" smtClean="0">
                <a:latin typeface="Times New Roman" panose="02020603050405020304" pitchFamily="18" charset="0"/>
                <a:cs typeface="Times New Roman" panose="02020603050405020304" pitchFamily="18" charset="0"/>
              </a:rPr>
              <a:t>for (</a:t>
            </a:r>
            <a:r>
              <a:rPr lang="en-IN" altLang="en-US" sz="2800" dirty="0" err="1" smtClean="0">
                <a:latin typeface="Times New Roman" panose="02020603050405020304" pitchFamily="18" charset="0"/>
                <a:cs typeface="Times New Roman" panose="02020603050405020304" pitchFamily="18" charset="0"/>
              </a:rPr>
              <a:t>i</a:t>
            </a:r>
            <a:r>
              <a:rPr lang="en-IN" altLang="en-US" sz="2800" dirty="0" smtClean="0">
                <a:latin typeface="Times New Roman" panose="02020603050405020304" pitchFamily="18" charset="0"/>
                <a:cs typeface="Times New Roman" panose="02020603050405020304" pitchFamily="18" charset="0"/>
              </a:rPr>
              <a:t> = 0; </a:t>
            </a:r>
            <a:r>
              <a:rPr lang="en-IN" altLang="en-US" sz="2800" dirty="0" err="1" smtClean="0">
                <a:latin typeface="Times New Roman" panose="02020603050405020304" pitchFamily="18" charset="0"/>
                <a:cs typeface="Times New Roman" panose="02020603050405020304" pitchFamily="18" charset="0"/>
              </a:rPr>
              <a:t>i</a:t>
            </a:r>
            <a:r>
              <a:rPr lang="en-IN" altLang="en-US" sz="2800" dirty="0" smtClean="0">
                <a:latin typeface="Times New Roman" panose="02020603050405020304" pitchFamily="18" charset="0"/>
                <a:cs typeface="Times New Roman" panose="02020603050405020304" pitchFamily="18" charset="0"/>
              </a:rPr>
              <a:t> &lt; m; </a:t>
            </a:r>
            <a:r>
              <a:rPr lang="en-IN" altLang="en-US" sz="2800" dirty="0" err="1" smtClean="0">
                <a:latin typeface="Times New Roman" panose="02020603050405020304" pitchFamily="18" charset="0"/>
                <a:cs typeface="Times New Roman" panose="02020603050405020304" pitchFamily="18" charset="0"/>
              </a:rPr>
              <a:t>i</a:t>
            </a:r>
            <a:r>
              <a:rPr lang="en-IN" altLang="en-US" sz="2800" dirty="0" smtClean="0">
                <a:latin typeface="Times New Roman" panose="02020603050405020304" pitchFamily="18" charset="0"/>
                <a:cs typeface="Times New Roman" panose="02020603050405020304" pitchFamily="18" charset="0"/>
              </a:rPr>
              <a:t>++) </a:t>
            </a:r>
          </a:p>
          <a:p>
            <a:pPr marL="1371600" lvl="3" indent="0" algn="just">
              <a:buNone/>
            </a:pPr>
            <a:r>
              <a:rPr lang="en-IN" altLang="en-US" sz="2800" dirty="0" smtClean="0">
                <a:latin typeface="Times New Roman" panose="02020603050405020304" pitchFamily="18" charset="0"/>
                <a:cs typeface="Times New Roman" panose="02020603050405020304" pitchFamily="18" charset="0"/>
              </a:rPr>
              <a:t>for (j = 0; j &lt; n; </a:t>
            </a:r>
            <a:r>
              <a:rPr lang="en-IN" altLang="en-US" sz="2800" dirty="0" err="1" smtClean="0">
                <a:latin typeface="Times New Roman" panose="02020603050405020304" pitchFamily="18" charset="0"/>
                <a:cs typeface="Times New Roman" panose="02020603050405020304" pitchFamily="18" charset="0"/>
              </a:rPr>
              <a:t>j++</a:t>
            </a:r>
            <a:r>
              <a:rPr lang="en-IN" altLang="en-US" sz="2800" dirty="0" smtClean="0">
                <a:latin typeface="Times New Roman" panose="02020603050405020304" pitchFamily="18" charset="0"/>
                <a:cs typeface="Times New Roman" panose="02020603050405020304" pitchFamily="18" charset="0"/>
              </a:rPr>
              <a:t>)</a:t>
            </a:r>
          </a:p>
          <a:p>
            <a:pPr marL="1371600" lvl="3" indent="0" algn="just">
              <a:buNone/>
            </a:pPr>
            <a:r>
              <a:rPr lang="en-IN" altLang="en-US" sz="2800" dirty="0" smtClean="0">
                <a:latin typeface="Times New Roman" panose="02020603050405020304" pitchFamily="18" charset="0"/>
                <a:cs typeface="Times New Roman" panose="02020603050405020304" pitchFamily="18" charset="0"/>
              </a:rPr>
              <a:t> y [</a:t>
            </a:r>
            <a:r>
              <a:rPr lang="en-IN" altLang="en-US" sz="2800" dirty="0" err="1" smtClean="0">
                <a:latin typeface="Times New Roman" panose="02020603050405020304" pitchFamily="18" charset="0"/>
                <a:cs typeface="Times New Roman" panose="02020603050405020304" pitchFamily="18" charset="0"/>
              </a:rPr>
              <a:t>i</a:t>
            </a:r>
            <a:r>
              <a:rPr lang="en-IN" altLang="en-US" sz="2800" dirty="0" smtClean="0">
                <a:latin typeface="Times New Roman" panose="02020603050405020304" pitchFamily="18" charset="0"/>
                <a:cs typeface="Times New Roman" panose="02020603050405020304" pitchFamily="18" charset="0"/>
              </a:rPr>
              <a:t>] += f(</a:t>
            </a:r>
            <a:r>
              <a:rPr lang="en-IN" altLang="en-US" sz="2800" dirty="0" err="1" smtClean="0">
                <a:latin typeface="Times New Roman" panose="02020603050405020304" pitchFamily="18" charset="0"/>
                <a:cs typeface="Times New Roman" panose="02020603050405020304" pitchFamily="18" charset="0"/>
              </a:rPr>
              <a:t>i,j</a:t>
            </a:r>
            <a:r>
              <a:rPr lang="en-IN" altLang="en-US" sz="2800" dirty="0" smtClean="0">
                <a:latin typeface="Times New Roman" panose="02020603050405020304" pitchFamily="18" charset="0"/>
                <a:cs typeface="Times New Roman" panose="02020603050405020304" pitchFamily="18" charset="0"/>
              </a:rPr>
              <a:t>);</a:t>
            </a:r>
          </a:p>
        </p:txBody>
      </p:sp>
      <p:sp>
        <p:nvSpPr>
          <p:cNvPr id="5" name="Rectangle 4"/>
          <p:cNvSpPr/>
          <p:nvPr/>
        </p:nvSpPr>
        <p:spPr>
          <a:xfrm>
            <a:off x="1992314" y="141288"/>
            <a:ext cx="2927789" cy="646331"/>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dirty="0">
                <a:ln>
                  <a:noFill/>
                </a:ln>
                <a:solidFill>
                  <a:srgbClr val="003399"/>
                </a:solidFill>
                <a:effectLst/>
                <a:uLnTx/>
                <a:uFillTx/>
                <a:latin typeface="Calibri"/>
                <a:ea typeface="+mn-ea"/>
                <a:cs typeface="+mn-cs"/>
              </a:rPr>
              <a:t>False sharing</a:t>
            </a:r>
          </a:p>
        </p:txBody>
      </p:sp>
    </p:spTree>
    <p:extLst>
      <p:ext uri="{BB962C8B-B14F-4D97-AF65-F5344CB8AC3E}">
        <p14:creationId xmlns:p14="http://schemas.microsoft.com/office/powerpoint/2010/main" val="31081427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ChangeArrowheads="1"/>
          </p:cNvSpPr>
          <p:nvPr/>
        </p:nvSpPr>
        <p:spPr bwMode="auto">
          <a:xfrm>
            <a:off x="163514" y="154937"/>
            <a:ext cx="3089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altLang="en-US" sz="4000" b="1" i="0" u="none" strike="noStrike" kern="1200" cap="none" spc="0" normalizeH="0" baseline="0" noProof="0" dirty="0">
                <a:ln>
                  <a:noFill/>
                </a:ln>
                <a:solidFill>
                  <a:srgbClr val="003399"/>
                </a:solidFill>
                <a:effectLst/>
                <a:uLnTx/>
                <a:uFillTx/>
                <a:latin typeface="Calibri"/>
                <a:ea typeface="+mn-ea"/>
                <a:cs typeface="+mn-cs"/>
              </a:rPr>
              <a:t>False</a:t>
            </a:r>
            <a:r>
              <a:rPr kumimoji="0" lang="en-IN" altLang="en-US" sz="32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 </a:t>
            </a:r>
            <a:r>
              <a:rPr kumimoji="0" lang="en-IN" altLang="en-US" sz="4000" b="1" i="0" u="none" strike="noStrike" kern="1200" cap="none" spc="0" normalizeH="0" baseline="0" noProof="0" dirty="0" smtClean="0">
                <a:ln>
                  <a:noFill/>
                </a:ln>
                <a:solidFill>
                  <a:srgbClr val="003399"/>
                </a:solidFill>
                <a:effectLst/>
                <a:uLnTx/>
                <a:uFillTx/>
                <a:latin typeface="Calibri"/>
                <a:ea typeface="+mn-ea"/>
                <a:cs typeface="+mn-cs"/>
              </a:rPr>
              <a:t>sharing:</a:t>
            </a:r>
            <a:endParaRPr kumimoji="0" lang="en-IN" altLang="en-US" sz="4000" b="1" i="0" u="none" strike="noStrike" kern="1200" cap="none" spc="0" normalizeH="0" baseline="0" noProof="0" dirty="0">
              <a:ln>
                <a:noFill/>
              </a:ln>
              <a:solidFill>
                <a:srgbClr val="003399"/>
              </a:solidFill>
              <a:effectLst/>
              <a:uLnTx/>
              <a:uFillTx/>
              <a:latin typeface="Calibri"/>
              <a:ea typeface="+mn-ea"/>
              <a:cs typeface="+mn-cs"/>
            </a:endParaRPr>
          </a:p>
        </p:txBody>
      </p:sp>
      <p:sp>
        <p:nvSpPr>
          <p:cNvPr id="6" name="Rectangle 5"/>
          <p:cNvSpPr/>
          <p:nvPr/>
        </p:nvSpPr>
        <p:spPr>
          <a:xfrm>
            <a:off x="3076148" y="702007"/>
            <a:ext cx="7514514" cy="57554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66FF"/>
                </a:solidFill>
                <a:effectLst/>
                <a:uLnTx/>
                <a:uFillTx/>
                <a:latin typeface="Calibri"/>
                <a:ea typeface="+mn-ea"/>
                <a:cs typeface="+mn-cs"/>
              </a:rPr>
              <a:t>/ ∗ Private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66FF"/>
                </a:solidFill>
                <a:effectLst/>
                <a:uLnTx/>
                <a:uFillTx/>
                <a:latin typeface="Calibri"/>
                <a:ea typeface="+mn-ea"/>
                <a:cs typeface="+mn-cs"/>
              </a:rPr>
              <a:t>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int</a:t>
            </a:r>
            <a:r>
              <a:rPr kumimoji="0" lang="en-IN" sz="2400" b="0" i="0" u="none" strike="noStrike" kern="1200" cap="none" spc="0" normalizeH="0" baseline="0" noProof="0" dirty="0">
                <a:ln>
                  <a:noFill/>
                </a:ln>
                <a:solidFill>
                  <a:srgbClr val="0066FF"/>
                </a:solidFill>
                <a:effectLst/>
                <a:uLnTx/>
                <a:uFillTx/>
                <a:latin typeface="Calibri"/>
                <a:ea typeface="+mn-ea"/>
                <a:cs typeface="+mn-cs"/>
              </a:rPr>
              <a:t>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a:t>
            </a:r>
            <a:r>
              <a:rPr kumimoji="0" lang="en-IN" sz="2400" b="0" i="0" u="none" strike="noStrike" kern="1200" cap="none" spc="0" normalizeH="0" baseline="0" noProof="0" dirty="0">
                <a:ln>
                  <a:noFill/>
                </a:ln>
                <a:solidFill>
                  <a:srgbClr val="0066FF"/>
                </a:solidFill>
                <a:effectLst/>
                <a:uLnTx/>
                <a:uFillTx/>
                <a:latin typeface="Calibri"/>
                <a:ea typeface="+mn-ea"/>
                <a:cs typeface="+mn-cs"/>
              </a:rPr>
              <a:t>, j, iter_count;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66FF"/>
                </a:solidFill>
                <a:effectLst/>
                <a:uLnTx/>
                <a:uFillTx/>
                <a:latin typeface="Calibri"/>
                <a:ea typeface="+mn-ea"/>
                <a:cs typeface="+mn-cs"/>
              </a:rPr>
              <a:t> / ∗ Shared variables initialized by one core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66FF"/>
                </a:solidFill>
                <a:effectLst/>
                <a:uLnTx/>
                <a:uFillTx/>
                <a:latin typeface="Calibri"/>
                <a:ea typeface="+mn-ea"/>
                <a:cs typeface="+mn-cs"/>
              </a:rPr>
              <a:t>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int</a:t>
            </a:r>
            <a:r>
              <a:rPr kumimoji="0" lang="en-IN" sz="2400" b="0" i="0" u="none" strike="noStrike" kern="1200" cap="none" spc="0" normalizeH="0" baseline="0" noProof="0" dirty="0">
                <a:ln>
                  <a:noFill/>
                </a:ln>
                <a:solidFill>
                  <a:srgbClr val="0066FF"/>
                </a:solidFill>
                <a:effectLst/>
                <a:uLnTx/>
                <a:uFillTx/>
                <a:latin typeface="Calibri"/>
                <a:ea typeface="+mn-ea"/>
                <a:cs typeface="+mn-cs"/>
              </a:rPr>
              <a:t> m, n,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core_count</a:t>
            </a:r>
            <a:r>
              <a:rPr kumimoji="0" lang="en-IN" sz="2400" b="0" i="0" u="none" strike="noStrike" kern="1200" cap="none" spc="0" normalizeH="0" baseline="0" noProof="0" dirty="0">
                <a:ln>
                  <a:noFill/>
                </a:ln>
                <a:solidFill>
                  <a:srgbClr val="0066FF"/>
                </a:solidFill>
                <a:effectLst/>
                <a:uLnTx/>
                <a:uFillTx/>
                <a:latin typeface="Calibri"/>
                <a:ea typeface="+mn-ea"/>
                <a:cs typeface="+mn-cs"/>
              </a:rPr>
              <a:t> </a:t>
            </a:r>
            <a:r>
              <a:rPr kumimoji="0" lang="en-IN" sz="2400" b="0" i="0" u="none" strike="noStrike" kern="1200" cap="none" spc="0" normalizeH="0" baseline="0" noProof="0" dirty="0" smtClean="0">
                <a:ln>
                  <a:noFill/>
                </a:ln>
                <a:solidFill>
                  <a:srgbClr val="0066FF"/>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0066FF"/>
                </a:solidFill>
                <a:effectLst/>
                <a:uLnTx/>
                <a:uFillTx/>
                <a:latin typeface="Calibri"/>
                <a:ea typeface="+mn-ea"/>
                <a:cs typeface="+mn-cs"/>
              </a:rPr>
              <a:t> </a:t>
            </a:r>
            <a:r>
              <a:rPr kumimoji="0" lang="en-IN" sz="2400" b="0" i="0" u="none" strike="noStrike" kern="1200" cap="none" spc="0" normalizeH="0" baseline="0" noProof="0" dirty="0" smtClean="0">
                <a:ln>
                  <a:noFill/>
                </a:ln>
                <a:solidFill>
                  <a:srgbClr val="0066FF"/>
                </a:solidFill>
                <a:effectLst/>
                <a:uLnTx/>
                <a:uFillTx/>
                <a:latin typeface="Calibri"/>
                <a:ea typeface="+mn-ea"/>
                <a:cs typeface="+mn-cs"/>
              </a:rPr>
              <a:t>                         double </a:t>
            </a:r>
            <a:r>
              <a:rPr kumimoji="0" lang="en-IN" sz="2400" b="0" i="0" u="none" strike="noStrike" kern="1200" cap="none" spc="0" normalizeH="0" baseline="0" noProof="0" dirty="0">
                <a:ln>
                  <a:noFill/>
                </a:ln>
                <a:solidFill>
                  <a:srgbClr val="0066FF"/>
                </a:solidFill>
                <a:effectLst/>
                <a:uLnTx/>
                <a:uFillTx/>
                <a:latin typeface="Calibri"/>
                <a:ea typeface="+mn-ea"/>
                <a:cs typeface="+mn-cs"/>
              </a:rPr>
              <a:t>y[m];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0066FF"/>
                </a:solidFill>
                <a:effectLst/>
                <a:uLnTx/>
                <a:uFillTx/>
                <a:latin typeface="Calibri"/>
                <a:ea typeface="+mn-ea"/>
                <a:cs typeface="+mn-cs"/>
              </a:rPr>
              <a:t>		iter_count = m/ core_count;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66FF"/>
                </a:solidFill>
                <a:effectLst/>
                <a:uLnTx/>
                <a:uFillTx/>
                <a:latin typeface="Calibri"/>
                <a:ea typeface="+mn-ea"/>
                <a:cs typeface="+mn-cs"/>
              </a:rPr>
              <a:t> / ∗ Core 0 does this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66FF"/>
                </a:solidFill>
                <a:effectLst/>
                <a:uLnTx/>
                <a:uFillTx/>
                <a:latin typeface="Calibri"/>
                <a:ea typeface="+mn-ea"/>
                <a:cs typeface="+mn-cs"/>
              </a:rPr>
              <a:t>		</a:t>
            </a:r>
            <a:r>
              <a:rPr kumimoji="0" lang="en-IN" sz="2400" b="0" i="0" u="none" strike="noStrike" kern="1200" cap="none" spc="0" normalizeH="0" baseline="0" noProof="0" dirty="0">
                <a:ln>
                  <a:noFill/>
                </a:ln>
                <a:solidFill>
                  <a:srgbClr val="0066FF"/>
                </a:solidFill>
                <a:effectLst/>
                <a:uLnTx/>
                <a:uFillTx/>
                <a:latin typeface="Calibri"/>
                <a:ea typeface="+mn-ea"/>
                <a:cs typeface="+mn-cs"/>
              </a:rPr>
              <a:t>for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a:t>
            </a:r>
            <a:r>
              <a:rPr kumimoji="0" lang="en-IN" sz="2400" b="0" i="0" u="none" strike="noStrike" kern="1200" cap="none" spc="0" normalizeH="0" baseline="0" noProof="0" dirty="0">
                <a:ln>
                  <a:noFill/>
                </a:ln>
                <a:solidFill>
                  <a:srgbClr val="0066FF"/>
                </a:solidFill>
                <a:effectLst/>
                <a:uLnTx/>
                <a:uFillTx/>
                <a:latin typeface="Calibri"/>
                <a:ea typeface="+mn-ea"/>
                <a:cs typeface="+mn-cs"/>
              </a:rPr>
              <a:t> = 0;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a:t>
            </a:r>
            <a:r>
              <a:rPr kumimoji="0" lang="en-IN" sz="2400" b="0" i="0" u="none" strike="noStrike" kern="1200" cap="none" spc="0" normalizeH="0" baseline="0" noProof="0" dirty="0">
                <a:ln>
                  <a:noFill/>
                </a:ln>
                <a:solidFill>
                  <a:srgbClr val="0066FF"/>
                </a:solidFill>
                <a:effectLst/>
                <a:uLnTx/>
                <a:uFillTx/>
                <a:latin typeface="Calibri"/>
                <a:ea typeface="+mn-ea"/>
                <a:cs typeface="+mn-cs"/>
              </a:rPr>
              <a:t> &lt; iter_count;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a:t>
            </a:r>
            <a:r>
              <a:rPr kumimoji="0" lang="en-IN" sz="2400" b="0" i="0" u="none" strike="noStrike" kern="1200" cap="none" spc="0" normalizeH="0" baseline="0" noProof="0" dirty="0">
                <a:ln>
                  <a:noFill/>
                </a:ln>
                <a:solidFill>
                  <a:srgbClr val="0066FF"/>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0066FF"/>
                </a:solidFill>
                <a:effectLst/>
                <a:uLnTx/>
                <a:uFillTx/>
                <a:latin typeface="Calibri"/>
                <a:ea typeface="+mn-ea"/>
                <a:cs typeface="+mn-cs"/>
              </a:rPr>
              <a:t>		 for (j = 0; j &lt; n;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j++</a:t>
            </a:r>
            <a:r>
              <a:rPr kumimoji="0" lang="en-IN" sz="2400" b="0" i="0" u="none" strike="noStrike" kern="1200" cap="none" spc="0" normalizeH="0" baseline="0" noProof="0" dirty="0">
                <a:ln>
                  <a:noFill/>
                </a:ln>
                <a:solidFill>
                  <a:srgbClr val="0066FF"/>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0066FF"/>
                </a:solidFill>
                <a:effectLst/>
                <a:uLnTx/>
                <a:uFillTx/>
                <a:latin typeface="Calibri"/>
                <a:ea typeface="+mn-ea"/>
                <a:cs typeface="+mn-cs"/>
              </a:rPr>
              <a:t>	  	     y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a:t>
            </a:r>
            <a:r>
              <a:rPr kumimoji="0" lang="en-IN" sz="2400" b="0" i="0" u="none" strike="noStrike" kern="1200" cap="none" spc="0" normalizeH="0" baseline="0" noProof="0" dirty="0">
                <a:ln>
                  <a:noFill/>
                </a:ln>
                <a:solidFill>
                  <a:srgbClr val="0066FF"/>
                </a:solidFill>
                <a:effectLst/>
                <a:uLnTx/>
                <a:uFillTx/>
                <a:latin typeface="Calibri"/>
                <a:ea typeface="+mn-ea"/>
                <a:cs typeface="+mn-cs"/>
              </a:rPr>
              <a:t>] += f(</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i,j</a:t>
            </a:r>
            <a:r>
              <a:rPr kumimoji="0" lang="en-IN" sz="2400" b="0" i="0" u="none" strike="noStrike" kern="1200" cap="none" spc="0" normalizeH="0" baseline="0" noProof="0" dirty="0">
                <a:ln>
                  <a:noFill/>
                </a:ln>
                <a:solidFill>
                  <a:srgbClr val="0066FF"/>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66FF"/>
                </a:solidFill>
                <a:effectLst/>
                <a:uLnTx/>
                <a:uFillTx/>
                <a:latin typeface="Calibri"/>
                <a:ea typeface="+mn-ea"/>
                <a:cs typeface="+mn-cs"/>
              </a:rPr>
              <a:t> / ∗ Core 1 does this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0066FF"/>
                </a:solidFill>
                <a:effectLst/>
                <a:uLnTx/>
                <a:uFillTx/>
                <a:latin typeface="Calibri"/>
                <a:ea typeface="+mn-ea"/>
                <a:cs typeface="+mn-cs"/>
              </a:rPr>
              <a:t>		</a:t>
            </a:r>
            <a:r>
              <a:rPr kumimoji="0" lang="en-IN" sz="2400" b="0" i="0" u="none" strike="noStrike" kern="1200" cap="none" spc="0" normalizeH="0" baseline="0" noProof="0" dirty="0">
                <a:ln>
                  <a:noFill/>
                </a:ln>
                <a:solidFill>
                  <a:srgbClr val="0066FF"/>
                </a:solidFill>
                <a:effectLst/>
                <a:uLnTx/>
                <a:uFillTx/>
                <a:latin typeface="Calibri"/>
                <a:ea typeface="+mn-ea"/>
                <a:cs typeface="+mn-cs"/>
              </a:rPr>
              <a:t>for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a:t>
            </a:r>
            <a:r>
              <a:rPr kumimoji="0" lang="en-IN" sz="2400" b="0" i="0" u="none" strike="noStrike" kern="1200" cap="none" spc="0" normalizeH="0" baseline="0" noProof="0" dirty="0">
                <a:ln>
                  <a:noFill/>
                </a:ln>
                <a:solidFill>
                  <a:srgbClr val="0066FF"/>
                </a:solidFill>
                <a:effectLst/>
                <a:uLnTx/>
                <a:uFillTx/>
                <a:latin typeface="Calibri"/>
                <a:ea typeface="+mn-ea"/>
                <a:cs typeface="+mn-cs"/>
              </a:rPr>
              <a:t> = iter_count;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a:t>
            </a:r>
            <a:r>
              <a:rPr kumimoji="0" lang="en-IN" sz="2400" b="0" i="0" u="none" strike="noStrike" kern="1200" cap="none" spc="0" normalizeH="0" baseline="0" noProof="0" dirty="0">
                <a:ln>
                  <a:noFill/>
                </a:ln>
                <a:solidFill>
                  <a:srgbClr val="0066FF"/>
                </a:solidFill>
                <a:effectLst/>
                <a:uLnTx/>
                <a:uFillTx/>
                <a:latin typeface="Calibri"/>
                <a:ea typeface="+mn-ea"/>
                <a:cs typeface="+mn-cs"/>
              </a:rPr>
              <a:t> &lt; 2∗iter_count;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a:t>
            </a:r>
            <a:r>
              <a:rPr kumimoji="0" lang="en-IN" sz="2400" b="0" i="0" u="none" strike="noStrike" kern="1200" cap="none" spc="0" normalizeH="0" baseline="0" noProof="0" dirty="0">
                <a:ln>
                  <a:noFill/>
                </a:ln>
                <a:solidFill>
                  <a:srgbClr val="0066FF"/>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0066FF"/>
                </a:solidFill>
                <a:effectLst/>
                <a:uLnTx/>
                <a:uFillTx/>
                <a:latin typeface="Calibri"/>
                <a:ea typeface="+mn-ea"/>
                <a:cs typeface="+mn-cs"/>
              </a:rPr>
              <a:t>		for (j = 0; j &lt; n;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j++</a:t>
            </a:r>
            <a:r>
              <a:rPr kumimoji="0" lang="en-IN" sz="2400" b="0" i="0" u="none" strike="noStrike" kern="1200" cap="none" spc="0" normalizeH="0" baseline="0" noProof="0" dirty="0">
                <a:ln>
                  <a:noFill/>
                </a:ln>
                <a:solidFill>
                  <a:srgbClr val="0066FF"/>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0066FF"/>
                </a:solidFill>
                <a:effectLst/>
                <a:uLnTx/>
                <a:uFillTx/>
                <a:latin typeface="Calibri"/>
                <a:ea typeface="+mn-ea"/>
                <a:cs typeface="+mn-cs"/>
              </a:rPr>
              <a:t>	                y [</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a:t>
            </a:r>
            <a:r>
              <a:rPr kumimoji="0" lang="en-IN" sz="2400" b="0" i="0" u="none" strike="noStrike" kern="1200" cap="none" spc="0" normalizeH="0" baseline="0" noProof="0" dirty="0">
                <a:ln>
                  <a:noFill/>
                </a:ln>
                <a:solidFill>
                  <a:srgbClr val="0066FF"/>
                </a:solidFill>
                <a:effectLst/>
                <a:uLnTx/>
                <a:uFillTx/>
                <a:latin typeface="Calibri"/>
                <a:ea typeface="+mn-ea"/>
                <a:cs typeface="+mn-cs"/>
              </a:rPr>
              <a:t>] += f(</a:t>
            </a:r>
            <a:r>
              <a:rPr kumimoji="0" lang="en-IN" sz="2400" b="0" i="0" u="none" strike="noStrike" kern="1200" cap="none" spc="0" normalizeH="0" baseline="0" noProof="0" dirty="0" err="1">
                <a:ln>
                  <a:noFill/>
                </a:ln>
                <a:solidFill>
                  <a:srgbClr val="0066FF"/>
                </a:solidFill>
                <a:effectLst/>
                <a:uLnTx/>
                <a:uFillTx/>
                <a:latin typeface="Calibri"/>
                <a:ea typeface="+mn-ea"/>
                <a:cs typeface="+mn-cs"/>
              </a:rPr>
              <a:t>i,j</a:t>
            </a:r>
            <a:r>
              <a:rPr kumimoji="0" lang="en-IN" sz="2400" b="0" i="0" u="none" strike="noStrike" kern="1200" cap="none" spc="0" normalizeH="0" baseline="0" noProof="0" dirty="0">
                <a:ln>
                  <a:noFill/>
                </a:ln>
                <a:solidFill>
                  <a:srgbClr val="0066FF"/>
                </a:solidFill>
                <a:effectLst/>
                <a:uLnTx/>
                <a:uFillTx/>
                <a:latin typeface="Calibri"/>
                <a:ea typeface="+mn-ea"/>
                <a:cs typeface="+mn-cs"/>
              </a:rPr>
              <a:t>);</a:t>
            </a:r>
          </a:p>
        </p:txBody>
      </p:sp>
    </p:spTree>
    <p:extLst>
      <p:ext uri="{BB962C8B-B14F-4D97-AF65-F5344CB8AC3E}">
        <p14:creationId xmlns:p14="http://schemas.microsoft.com/office/powerpoint/2010/main" val="19554986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4"/>
          <p:cNvSpPr>
            <a:spLocks noChangeArrowheads="1"/>
          </p:cNvSpPr>
          <p:nvPr/>
        </p:nvSpPr>
        <p:spPr bwMode="auto">
          <a:xfrm>
            <a:off x="1992314" y="141289"/>
            <a:ext cx="2927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altLang="en-US" sz="4000" b="1" i="0" u="none" strike="noStrike" kern="1200" cap="none" spc="0" normalizeH="0" baseline="0" noProof="0" dirty="0">
                <a:ln>
                  <a:noFill/>
                </a:ln>
                <a:solidFill>
                  <a:srgbClr val="003399"/>
                </a:solidFill>
                <a:effectLst/>
                <a:uLnTx/>
                <a:uFillTx/>
                <a:latin typeface="Calibri"/>
                <a:ea typeface="+mn-ea"/>
                <a:cs typeface="+mn-cs"/>
              </a:rPr>
              <a:t>False sharing</a:t>
            </a:r>
          </a:p>
        </p:txBody>
      </p:sp>
      <p:sp>
        <p:nvSpPr>
          <p:cNvPr id="2" name="Rectangle 1"/>
          <p:cNvSpPr/>
          <p:nvPr/>
        </p:nvSpPr>
        <p:spPr>
          <a:xfrm>
            <a:off x="1631951" y="731838"/>
            <a:ext cx="8640763" cy="5693866"/>
          </a:xfrm>
          <a:prstGeom prst="rect">
            <a:avLst/>
          </a:prstGeom>
        </p:spPr>
        <p:txBody>
          <a:bodyPr>
            <a:spAutoFit/>
          </a:bodyPr>
          <a:lstStyle/>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Since, </a:t>
            </a:r>
            <a:r>
              <a:rPr kumimoji="0" lang="en-US" sz="2800" b="0" i="0" u="none" strike="noStrike" kern="1200" cap="none" spc="0" normalizeH="0" baseline="0" noProof="0" dirty="0">
                <a:ln>
                  <a:noFill/>
                </a:ln>
                <a:solidFill>
                  <a:prstClr val="black"/>
                </a:solidFill>
                <a:effectLst/>
                <a:uLnTx/>
                <a:uFillTx/>
                <a:latin typeface="Calibri"/>
                <a:ea typeface="+mn-ea"/>
                <a:cs typeface="+mn-cs"/>
              </a:rPr>
              <a:t>y is stored in a single cache line, each time one of the cores executes the statement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y[</a:t>
            </a:r>
            <a:r>
              <a:rPr kumimoji="0" lang="en-US" sz="2800" b="0" i="0" u="none" strike="noStrike" kern="1200" cap="none" spc="0" normalizeH="0" baseline="0" noProof="0" dirty="0" err="1">
                <a:ln>
                  <a:noFill/>
                </a:ln>
                <a:solidFill>
                  <a:prstClr val="black"/>
                </a:solidFill>
                <a:effectLst/>
                <a:uLnTx/>
                <a:uFillTx/>
                <a:latin typeface="Calibri"/>
                <a:ea typeface="+mn-ea"/>
                <a:cs typeface="+mn-cs"/>
              </a:rPr>
              <a:t>i</a:t>
            </a:r>
            <a:r>
              <a:rPr kumimoji="0" lang="en-US" sz="2800" b="0" i="0" u="none" strike="noStrike" kern="1200" cap="none" spc="0" normalizeH="0" baseline="0" noProof="0" dirty="0">
                <a:ln>
                  <a:noFill/>
                </a:ln>
                <a:solidFill>
                  <a:prstClr val="black"/>
                </a:solidFill>
                <a:effectLst/>
                <a:uLnTx/>
                <a:uFillTx/>
                <a:latin typeface="Calibri"/>
                <a:ea typeface="+mn-ea"/>
                <a:cs typeface="+mn-cs"/>
              </a:rPr>
              <a:t>] +=f(</a:t>
            </a:r>
            <a:r>
              <a:rPr kumimoji="0" lang="en-US" sz="2800" b="0" i="0" u="none" strike="noStrike" kern="1200" cap="none" spc="0" normalizeH="0" baseline="0" noProof="0" dirty="0" err="1">
                <a:ln>
                  <a:noFill/>
                </a:ln>
                <a:solidFill>
                  <a:prstClr val="black"/>
                </a:solidFill>
                <a:effectLst/>
                <a:uLnTx/>
                <a:uFillTx/>
                <a:latin typeface="Calibri"/>
                <a:ea typeface="+mn-ea"/>
                <a:cs typeface="+mn-cs"/>
              </a:rPr>
              <a:t>i,j</a:t>
            </a:r>
            <a:r>
              <a:rPr kumimoji="0" lang="en-US" sz="2800" b="0" i="0" u="none" strike="noStrike" kern="1200" cap="none" spc="0" normalizeH="0" baseline="0" noProof="0" dirty="0">
                <a:ln>
                  <a:noFill/>
                </a:ln>
                <a:solidFill>
                  <a:prstClr val="black"/>
                </a:solidFill>
                <a:effectLst/>
                <a:uLnTx/>
                <a:uFillTx/>
                <a:latin typeface="Calibri"/>
                <a:ea typeface="+mn-ea"/>
                <a:cs typeface="+mn-cs"/>
              </a:rPr>
              <a:t>), the line will be invalidated,  </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 next time the other core tries to execute this statement, it will have to fetch the updated line from memory!</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So if n is large, a large percentage of the assignments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y[</a:t>
            </a:r>
            <a:r>
              <a:rPr kumimoji="0" lang="en-US" sz="2800" b="0" i="0" u="none" strike="noStrike" kern="1200" cap="none" spc="0" normalizeH="0" baseline="0" noProof="0" dirty="0" err="1">
                <a:ln>
                  <a:noFill/>
                </a:ln>
                <a:solidFill>
                  <a:prstClr val="black"/>
                </a:solidFill>
                <a:effectLst/>
                <a:uLnTx/>
                <a:uFillTx/>
                <a:latin typeface="Calibri"/>
                <a:ea typeface="+mn-ea"/>
                <a:cs typeface="+mn-cs"/>
              </a:rPr>
              <a:t>i</a:t>
            </a:r>
            <a:r>
              <a:rPr kumimoji="0" lang="en-US" sz="2800" b="0" i="0" u="none" strike="noStrike" kern="1200" cap="none" spc="0" normalizeH="0" baseline="0" noProof="0" dirty="0">
                <a:ln>
                  <a:noFill/>
                </a:ln>
                <a:solidFill>
                  <a:prstClr val="black"/>
                </a:solidFill>
                <a:effectLst/>
                <a:uLnTx/>
                <a:uFillTx/>
                <a:latin typeface="Calibri"/>
                <a:ea typeface="+mn-ea"/>
                <a:cs typeface="+mn-cs"/>
              </a:rPr>
              <a:t>] +=f(</a:t>
            </a:r>
            <a:r>
              <a:rPr kumimoji="0" lang="en-US" sz="2800" b="0" i="0" u="none" strike="noStrike" kern="1200" cap="none" spc="0" normalizeH="0" baseline="0" noProof="0" dirty="0" err="1">
                <a:ln>
                  <a:noFill/>
                </a:ln>
                <a:solidFill>
                  <a:prstClr val="black"/>
                </a:solidFill>
                <a:effectLst/>
                <a:uLnTx/>
                <a:uFillTx/>
                <a:latin typeface="Calibri"/>
                <a:ea typeface="+mn-ea"/>
                <a:cs typeface="+mn-cs"/>
              </a:rPr>
              <a:t>i,j</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will access main memory in spite of the fact that core 0 and core 1 never access each other’s elements of y. This is called False sharing, because the system is behaving as if the elements of y were being shared by the cores. </a:t>
            </a:r>
          </a:p>
        </p:txBody>
      </p:sp>
    </p:spTree>
    <p:extLst>
      <p:ext uri="{BB962C8B-B14F-4D97-AF65-F5344CB8AC3E}">
        <p14:creationId xmlns:p14="http://schemas.microsoft.com/office/powerpoint/2010/main" val="98127395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4"/>
          <p:cNvSpPr>
            <a:spLocks noChangeArrowheads="1"/>
          </p:cNvSpPr>
          <p:nvPr/>
        </p:nvSpPr>
        <p:spPr bwMode="auto">
          <a:xfrm>
            <a:off x="1992314" y="141289"/>
            <a:ext cx="2927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IN" altLang="en-US" sz="4000" b="1" i="0" u="none" strike="noStrike" kern="1200" cap="none" spc="0" normalizeH="0" baseline="0" noProof="0" dirty="0">
                <a:ln>
                  <a:noFill/>
                </a:ln>
                <a:solidFill>
                  <a:srgbClr val="003399"/>
                </a:solidFill>
                <a:effectLst/>
                <a:uLnTx/>
                <a:uFillTx/>
                <a:latin typeface="Calibri"/>
                <a:ea typeface="+mn-ea"/>
                <a:cs typeface="+mn-cs"/>
              </a:rPr>
              <a:t>False sharing</a:t>
            </a:r>
          </a:p>
        </p:txBody>
      </p:sp>
      <p:sp>
        <p:nvSpPr>
          <p:cNvPr id="3" name="Rectangle 2"/>
          <p:cNvSpPr/>
          <p:nvPr/>
        </p:nvSpPr>
        <p:spPr>
          <a:xfrm>
            <a:off x="1992313" y="1085851"/>
            <a:ext cx="8062912" cy="3108543"/>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False sharing does not cause incorrect results. However, it can ruin the performance of a program by causing many more accesses to main memory than necessary.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We can reduce its effect by using temporary storage that is local to the thread or process, and then copying the temporary storage to the shared storage. </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7453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8495971-D2EF-4283-A44A-025422F639F9}"/>
              </a:ext>
            </a:extLst>
          </p:cNvPr>
          <p:cNvSpPr txBox="1"/>
          <p:nvPr/>
        </p:nvSpPr>
        <p:spPr>
          <a:xfrm>
            <a:off x="470648" y="1083546"/>
            <a:ext cx="10246658" cy="1569660"/>
          </a:xfrm>
          <a:prstGeom prst="rect">
            <a:avLst/>
          </a:prstGeom>
          <a:noFill/>
        </p:spPr>
        <p:txBody>
          <a:bodyPr wrap="square">
            <a:spAutoFit/>
          </a:bodyPr>
          <a:lstStyle/>
          <a:p>
            <a:r>
              <a:rPr lang="en-IN" sz="2400" b="1" dirty="0"/>
              <a:t>GPU in Different Devices:</a:t>
            </a:r>
          </a:p>
          <a:p>
            <a:pPr>
              <a:buFont typeface="Arial" panose="020B0604020202020204" pitchFamily="34" charset="0"/>
              <a:buChar char="•"/>
            </a:pPr>
            <a:r>
              <a:rPr lang="en-IN" b="1" dirty="0"/>
              <a:t>Desktops</a:t>
            </a:r>
            <a:r>
              <a:rPr lang="en-IN" dirty="0"/>
              <a:t> → Dedicated graphics card (big, visible).</a:t>
            </a:r>
          </a:p>
          <a:p>
            <a:pPr>
              <a:buFont typeface="Arial" panose="020B0604020202020204" pitchFamily="34" charset="0"/>
              <a:buChar char="•"/>
            </a:pPr>
            <a:r>
              <a:rPr lang="en-IN" b="1" dirty="0"/>
              <a:t>Laptops</a:t>
            </a:r>
            <a:r>
              <a:rPr lang="en-IN" dirty="0"/>
              <a:t> → GPUs are soldered onto the motherboard (not visible separately).</a:t>
            </a:r>
          </a:p>
          <a:p>
            <a:pPr>
              <a:buFont typeface="Arial" panose="020B0604020202020204" pitchFamily="34" charset="0"/>
              <a:buChar char="•"/>
            </a:pPr>
            <a:r>
              <a:rPr lang="en-IN" b="1" dirty="0"/>
              <a:t>Servers / Data </a:t>
            </a:r>
            <a:r>
              <a:rPr lang="en-IN" b="1" dirty="0" err="1"/>
              <a:t>Centers</a:t>
            </a:r>
            <a:r>
              <a:rPr lang="en-IN" dirty="0"/>
              <a:t> → Massive GPU units (like NVIDIA A100, H100) designed for AI and HPC.</a:t>
            </a:r>
          </a:p>
          <a:p>
            <a:pPr>
              <a:buFont typeface="Arial" panose="020B0604020202020204" pitchFamily="34" charset="0"/>
              <a:buChar char="•"/>
            </a:pPr>
            <a:r>
              <a:rPr lang="en-IN" b="1" dirty="0"/>
              <a:t>Mobile phones</a:t>
            </a:r>
            <a:r>
              <a:rPr lang="en-IN" dirty="0"/>
              <a:t> → Tiny integrated GPUs inside the SoC (e.g., Adreno, Mali).</a:t>
            </a:r>
          </a:p>
        </p:txBody>
      </p:sp>
    </p:spTree>
    <p:extLst>
      <p:ext uri="{BB962C8B-B14F-4D97-AF65-F5344CB8AC3E}">
        <p14:creationId xmlns:p14="http://schemas.microsoft.com/office/powerpoint/2010/main" val="26898978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7850" y="908051"/>
            <a:ext cx="8496300" cy="5140325"/>
          </a:xfrm>
          <a:prstGeom prst="rect">
            <a:avLst/>
          </a:prstGeom>
        </p:spPr>
        <p:txBody>
          <a:bodyPr>
            <a:spAutoFit/>
          </a:bodyPr>
          <a:lstStyle/>
          <a:p>
            <a:pPr marL="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There are several issues, about software for distributed- and shared-memory.</a:t>
            </a:r>
          </a:p>
          <a:p>
            <a:pPr marL="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However, the principal hardware issue is the cost of scaling the interconnect. </a:t>
            </a:r>
          </a:p>
          <a:p>
            <a:pPr marL="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As we add processors to a bus, the chance that there will be conflicts over access to the bus increase dramatically, so buses are suitable for systems with only a few processors.</a:t>
            </a:r>
          </a:p>
          <a:p>
            <a:pPr marL="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Large crossbars are very expensive, so it’s also unusual to find systems with large crossbar interconnects.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6FF"/>
                </a:solidFill>
                <a:effectLst/>
                <a:uLnTx/>
                <a:uFillTx/>
                <a:latin typeface="Calibri"/>
                <a:ea typeface="+mn-ea"/>
                <a:cs typeface="+mn-cs"/>
              </a:rPr>
              <a:t> </a:t>
            </a:r>
            <a:endParaRPr kumimoji="0" lang="en-IN" sz="2000" b="0" i="0" u="none" strike="noStrike" kern="1200" cap="none" spc="0" normalizeH="0" baseline="0" noProof="0" dirty="0">
              <a:ln>
                <a:noFill/>
              </a:ln>
              <a:solidFill>
                <a:srgbClr val="0066FF"/>
              </a:solidFill>
              <a:effectLst/>
              <a:uLnTx/>
              <a:uFillTx/>
              <a:latin typeface="Calibri"/>
              <a:ea typeface="+mn-ea"/>
              <a:cs typeface="+mn-cs"/>
            </a:endParaRPr>
          </a:p>
        </p:txBody>
      </p:sp>
      <p:sp>
        <p:nvSpPr>
          <p:cNvPr id="6" name="Rectangle 5"/>
          <p:cNvSpPr/>
          <p:nvPr/>
        </p:nvSpPr>
        <p:spPr>
          <a:xfrm>
            <a:off x="1847850" y="200026"/>
            <a:ext cx="8496300" cy="7080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srgbClr val="003399"/>
                </a:solidFill>
                <a:effectLst/>
                <a:uLnTx/>
                <a:uFillTx/>
                <a:latin typeface="Calibri"/>
                <a:ea typeface="+mn-ea"/>
                <a:cs typeface="+mn-cs"/>
              </a:rPr>
              <a:t>Shared vs. distributed-memory</a:t>
            </a:r>
          </a:p>
        </p:txBody>
      </p:sp>
    </p:spTree>
    <p:extLst>
      <p:ext uri="{BB962C8B-B14F-4D97-AF65-F5344CB8AC3E}">
        <p14:creationId xmlns:p14="http://schemas.microsoft.com/office/powerpoint/2010/main" val="176858389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47850" y="1"/>
            <a:ext cx="8496300" cy="7080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srgbClr val="003399"/>
                </a:solidFill>
                <a:effectLst/>
                <a:uLnTx/>
                <a:uFillTx/>
                <a:latin typeface="Calibri"/>
                <a:ea typeface="+mn-ea"/>
                <a:cs typeface="+mn-cs"/>
              </a:rPr>
              <a:t>Shared vs. distributed-memory</a:t>
            </a:r>
          </a:p>
        </p:txBody>
      </p:sp>
      <p:sp>
        <p:nvSpPr>
          <p:cNvPr id="2" name="Rectangle 1"/>
          <p:cNvSpPr/>
          <p:nvPr/>
        </p:nvSpPr>
        <p:spPr>
          <a:xfrm>
            <a:off x="1847851" y="708025"/>
            <a:ext cx="8569325" cy="3539430"/>
          </a:xfrm>
          <a:prstGeom prst="rect">
            <a:avLst/>
          </a:prstGeom>
        </p:spPr>
        <p:txBody>
          <a:bodyPr>
            <a:spAutoFit/>
          </a:bodyPr>
          <a:lstStyle/>
          <a:p>
            <a:pPr marL="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On the other hand, distributed-memory interconnects, such as the hypercube and the toroidal mesh, are relatively inexpensive, and distributed-memory systems with thousands of processors that use these and other interconnects have been built. </a:t>
            </a:r>
          </a:p>
          <a:p>
            <a:pPr marL="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Thus distributed-memory systems are often better suited for problems requiring vast amounts of data or computation.</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11901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3" y="1125538"/>
            <a:ext cx="6066003" cy="3733065"/>
          </a:xfrm>
        </p:spPr>
        <p:txBody>
          <a:bodyPr>
            <a:normAutofit fontScale="92500" lnSpcReduction="10000"/>
          </a:bodyPr>
          <a:lstStyle/>
          <a:p>
            <a:pPr>
              <a:lnSpc>
                <a:spcPct val="110000"/>
              </a:lnSpc>
            </a:pPr>
            <a:r>
              <a:rPr lang="en-US" altLang="en-US" dirty="0" smtClean="0"/>
              <a:t>Threads are contained within processes.</a:t>
            </a:r>
            <a:br>
              <a:rPr lang="en-US" altLang="en-US" dirty="0" smtClean="0"/>
            </a:br>
            <a:endParaRPr lang="en-US" altLang="en-US" dirty="0" smtClean="0"/>
          </a:p>
          <a:p>
            <a:pPr>
              <a:lnSpc>
                <a:spcPct val="110000"/>
              </a:lnSpc>
            </a:pPr>
            <a:r>
              <a:rPr lang="en-US" altLang="en-US" dirty="0" smtClean="0"/>
              <a:t>They allow programmers to divide their programs into (more or less) independent tasks.</a:t>
            </a:r>
          </a:p>
          <a:p>
            <a:pPr>
              <a:lnSpc>
                <a:spcPct val="110000"/>
              </a:lnSpc>
            </a:pPr>
            <a:r>
              <a:rPr lang="en-US" altLang="en-US" dirty="0" smtClean="0"/>
              <a:t>The hope is that when one thread blocks because it is waiting on a resource, another will have work to do and can run.</a:t>
            </a:r>
          </a:p>
        </p:txBody>
      </p:sp>
      <p:sp>
        <p:nvSpPr>
          <p:cNvPr id="4" name="Title 1"/>
          <p:cNvSpPr>
            <a:spLocks noGrp="1"/>
          </p:cNvSpPr>
          <p:nvPr>
            <p:ph type="title"/>
          </p:nvPr>
        </p:nvSpPr>
        <p:spPr>
          <a:xfrm>
            <a:off x="611188" y="115888"/>
            <a:ext cx="8281987" cy="701675"/>
          </a:xfrm>
        </p:spPr>
        <p:txBody>
          <a:bodyPr/>
          <a:lstStyle/>
          <a:p>
            <a:r>
              <a:rPr lang="en-US" altLang="en-US" smtClean="0"/>
              <a:t>Threads</a:t>
            </a:r>
          </a:p>
        </p:txBody>
      </p:sp>
      <p:pic>
        <p:nvPicPr>
          <p:cNvPr id="5" name="Picture 15" descr="Multi-threading and Parallel Programming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9523" y="1320219"/>
            <a:ext cx="5040312"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608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2885" y="359532"/>
            <a:ext cx="9328470" cy="4812969"/>
          </a:xfrm>
          <a:prstGeom prst="rect">
            <a:avLst/>
          </a:prstGeom>
        </p:spPr>
      </p:pic>
    </p:spTree>
    <p:extLst>
      <p:ext uri="{BB962C8B-B14F-4D97-AF65-F5344CB8AC3E}">
        <p14:creationId xmlns:p14="http://schemas.microsoft.com/office/powerpoint/2010/main" val="3818405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2389" y="620714"/>
            <a:ext cx="10768084" cy="2677656"/>
          </a:xfrm>
          <a:prstGeom prst="rect">
            <a:avLst/>
          </a:prstGeom>
        </p:spPr>
        <p:txBody>
          <a:bodyPr wrap="square">
            <a:spAutoFit/>
          </a:bodyPr>
          <a:lstStyle/>
          <a:p>
            <a:pPr marL="457200" indent="-457200" algn="just" eaLnBrk="0" fontAlgn="base" hangingPunct="0">
              <a:spcBef>
                <a:spcPct val="0"/>
              </a:spcBef>
              <a:spcAft>
                <a:spcPct val="0"/>
              </a:spcAft>
              <a:buFont typeface="Arial" panose="020B0604020202020204" pitchFamily="34" charset="0"/>
              <a:buChar char="•"/>
              <a:defRPr/>
            </a:pPr>
            <a:r>
              <a:rPr lang="en-US" sz="2800" dirty="0">
                <a:solidFill>
                  <a:srgbClr val="003399"/>
                </a:solidFill>
                <a:latin typeface="Arial"/>
              </a:rPr>
              <a:t>Hyper-threading is a hardware technology that allows a single processor to handle multiple tasks simultaneously, which can improve performance. </a:t>
            </a:r>
            <a:endParaRPr lang="en-US" sz="2800" dirty="0" smtClean="0">
              <a:solidFill>
                <a:srgbClr val="003399"/>
              </a:solidFill>
              <a:latin typeface="Arial"/>
            </a:endParaRPr>
          </a:p>
          <a:p>
            <a:pPr marL="457200" indent="-457200" algn="just" eaLnBrk="0" fontAlgn="base" hangingPunct="0">
              <a:spcBef>
                <a:spcPct val="0"/>
              </a:spcBef>
              <a:spcAft>
                <a:spcPct val="0"/>
              </a:spcAft>
              <a:buFont typeface="Arial" panose="020B0604020202020204" pitchFamily="34" charset="0"/>
              <a:buChar char="•"/>
              <a:defRPr/>
            </a:pPr>
            <a:r>
              <a:rPr lang="en-US" sz="2800" dirty="0" smtClean="0">
                <a:solidFill>
                  <a:srgbClr val="003399"/>
                </a:solidFill>
                <a:latin typeface="Arial"/>
              </a:rPr>
              <a:t>It </a:t>
            </a:r>
            <a:r>
              <a:rPr lang="en-US" sz="2800" dirty="0">
                <a:solidFill>
                  <a:srgbClr val="003399"/>
                </a:solidFill>
                <a:latin typeface="Arial"/>
              </a:rPr>
              <a:t>does this by dividing a CPU's physical cores into virtual cores, also known as threads, that the operating system treats as if they were physical cores.</a:t>
            </a:r>
            <a:endParaRPr lang="en-IN" sz="2800" dirty="0">
              <a:solidFill>
                <a:srgbClr val="003399"/>
              </a:solidFill>
              <a:latin typeface="Arial"/>
            </a:endParaRPr>
          </a:p>
        </p:txBody>
      </p:sp>
      <p:pic>
        <p:nvPicPr>
          <p:cNvPr id="4" name="Picture 2" descr="Hyper threading- a parallel processing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500438"/>
            <a:ext cx="62642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2668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8423" y="1625671"/>
            <a:ext cx="11130413" cy="3108543"/>
          </a:xfrm>
          <a:prstGeom prst="rect">
            <a:avLst/>
          </a:prstGeom>
        </p:spPr>
        <p:txBody>
          <a:bodyPr wrap="square">
            <a:spAutoFit/>
          </a:bodyPr>
          <a:lstStyle/>
          <a:p>
            <a:pPr marL="457200" indent="-457200" algn="just" fontAlgn="auto">
              <a:buFont typeface="Arial" panose="020B0604020202020204" pitchFamily="34" charset="0"/>
              <a:buChar char="•"/>
              <a:defRPr/>
            </a:pPr>
            <a:r>
              <a:rPr lang="en-US" sz="2800" dirty="0">
                <a:solidFill>
                  <a:srgbClr val="003399"/>
                </a:solidFill>
                <a:latin typeface="+mn-lt"/>
              </a:rPr>
              <a:t>One of the main reasons to use parallelism for API’s(Application Programming Interface) is to improve the performance and scalability of your applications. </a:t>
            </a:r>
          </a:p>
          <a:p>
            <a:pPr marL="457200" indent="-457200" algn="just" fontAlgn="auto">
              <a:buFont typeface="Arial" panose="020B0604020202020204" pitchFamily="34" charset="0"/>
              <a:buChar char="•"/>
              <a:defRPr/>
            </a:pPr>
            <a:r>
              <a:rPr lang="en-US" sz="2800" dirty="0">
                <a:solidFill>
                  <a:srgbClr val="003399"/>
                </a:solidFill>
                <a:latin typeface="+mn-lt"/>
              </a:rPr>
              <a:t>By sending and receiving multiple requests and responses at the same time, you can reduce the waiting time and increase the throughput of your applications. </a:t>
            </a:r>
          </a:p>
          <a:p>
            <a:pPr marL="457200" indent="-457200" algn="just" fontAlgn="auto">
              <a:buFont typeface="Arial" panose="020B0604020202020204" pitchFamily="34" charset="0"/>
              <a:buChar char="•"/>
              <a:defRPr/>
            </a:pPr>
            <a:r>
              <a:rPr lang="en-US" sz="2800" dirty="0">
                <a:solidFill>
                  <a:srgbClr val="003399"/>
                </a:solidFill>
                <a:latin typeface="+mn-lt"/>
              </a:rPr>
              <a:t>For example, fetch data from several APIs, </a:t>
            </a:r>
          </a:p>
        </p:txBody>
      </p:sp>
      <p:sp>
        <p:nvSpPr>
          <p:cNvPr id="6" name="Rectangle 1"/>
          <p:cNvSpPr>
            <a:spLocks noChangeArrowheads="1"/>
          </p:cNvSpPr>
          <p:nvPr/>
        </p:nvSpPr>
        <p:spPr bwMode="auto">
          <a:xfrm>
            <a:off x="643269" y="385620"/>
            <a:ext cx="72723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spcBef>
                <a:spcPct val="0"/>
              </a:spcBef>
              <a:buClrTx/>
              <a:buSzTx/>
              <a:buFontTx/>
              <a:buNone/>
            </a:pPr>
            <a:r>
              <a:rPr lang="en-US" altLang="en-US" dirty="0">
                <a:latin typeface="Arial Black" panose="020B0A04020102020204" pitchFamily="34" charset="0"/>
              </a:rPr>
              <a:t>Why use parallelism for APIs?</a:t>
            </a:r>
          </a:p>
        </p:txBody>
      </p:sp>
    </p:spTree>
    <p:extLst>
      <p:ext uri="{BB962C8B-B14F-4D97-AF65-F5344CB8AC3E}">
        <p14:creationId xmlns:p14="http://schemas.microsoft.com/office/powerpoint/2010/main" val="2061475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643269" y="385620"/>
            <a:ext cx="72723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spcBef>
                <a:spcPct val="0"/>
              </a:spcBef>
              <a:buClrTx/>
              <a:buSzTx/>
              <a:buFontTx/>
              <a:buNone/>
            </a:pPr>
            <a:r>
              <a:rPr lang="en-US" altLang="en-US" dirty="0">
                <a:latin typeface="Arial Black" panose="020B0A04020102020204" pitchFamily="34" charset="0"/>
              </a:rPr>
              <a:t>Why use parallelism for APIs?</a:t>
            </a:r>
          </a:p>
        </p:txBody>
      </p:sp>
      <p:sp>
        <p:nvSpPr>
          <p:cNvPr id="4" name="Rectangle 3"/>
          <p:cNvSpPr/>
          <p:nvPr/>
        </p:nvSpPr>
        <p:spPr>
          <a:xfrm>
            <a:off x="470184" y="1623255"/>
            <a:ext cx="10939344" cy="2246769"/>
          </a:xfrm>
          <a:prstGeom prst="rect">
            <a:avLst/>
          </a:prstGeom>
        </p:spPr>
        <p:txBody>
          <a:bodyPr wrap="square">
            <a:spAutoFit/>
          </a:bodyPr>
          <a:lstStyle/>
          <a:p>
            <a:pPr marL="457200" indent="-457200" algn="just" fontAlgn="auto">
              <a:buFont typeface="Arial" panose="020B0604020202020204" pitchFamily="34" charset="0"/>
              <a:buChar char="•"/>
              <a:defRPr/>
            </a:pPr>
            <a:r>
              <a:rPr lang="en-US" sz="2800" dirty="0">
                <a:solidFill>
                  <a:srgbClr val="003399"/>
                </a:solidFill>
                <a:latin typeface="+mn-lt"/>
              </a:rPr>
              <a:t>Another reason to use parallelism for APIs is to handle complex or dynamic scenarios that require coordination or synchronization among multiple APIs. </a:t>
            </a:r>
          </a:p>
          <a:p>
            <a:pPr marL="457200" indent="-457200" algn="just" fontAlgn="auto">
              <a:buFont typeface="Arial" panose="020B0604020202020204" pitchFamily="34" charset="0"/>
              <a:buChar char="•"/>
              <a:defRPr/>
            </a:pPr>
            <a:r>
              <a:rPr lang="en-US" sz="2800" dirty="0">
                <a:solidFill>
                  <a:srgbClr val="003399"/>
                </a:solidFill>
                <a:latin typeface="+mn-lt"/>
              </a:rPr>
              <a:t>For example, Perform a transaction.</a:t>
            </a:r>
          </a:p>
          <a:p>
            <a:pPr algn="just" fontAlgn="auto">
              <a:defRPr/>
            </a:pPr>
            <a:r>
              <a:rPr lang="en-US" sz="2800" dirty="0">
                <a:solidFill>
                  <a:srgbClr val="003399"/>
                </a:solidFill>
                <a:latin typeface="+mn-lt"/>
              </a:rPr>
              <a:t>This can make your applications more reliable and consistent.</a:t>
            </a:r>
          </a:p>
        </p:txBody>
      </p:sp>
    </p:spTree>
    <p:extLst>
      <p:ext uri="{BB962C8B-B14F-4D97-AF65-F5344CB8AC3E}">
        <p14:creationId xmlns:p14="http://schemas.microsoft.com/office/powerpoint/2010/main" val="549835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643269" y="385620"/>
            <a:ext cx="72723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spcBef>
                <a:spcPct val="0"/>
              </a:spcBef>
              <a:buClrTx/>
              <a:buSzTx/>
              <a:buFontTx/>
              <a:buNone/>
            </a:pPr>
            <a:r>
              <a:rPr lang="en-US" altLang="en-US" dirty="0">
                <a:latin typeface="Arial Black" panose="020B0A04020102020204" pitchFamily="34" charset="0"/>
              </a:rPr>
              <a:t>Why use parallelism for APIs?</a:t>
            </a:r>
          </a:p>
        </p:txBody>
      </p:sp>
      <p:sp>
        <p:nvSpPr>
          <p:cNvPr id="4" name="Rectangle 3"/>
          <p:cNvSpPr/>
          <p:nvPr/>
        </p:nvSpPr>
        <p:spPr>
          <a:xfrm>
            <a:off x="470184" y="1623255"/>
            <a:ext cx="10939344" cy="2246769"/>
          </a:xfrm>
          <a:prstGeom prst="rect">
            <a:avLst/>
          </a:prstGeom>
        </p:spPr>
        <p:txBody>
          <a:bodyPr wrap="square">
            <a:spAutoFit/>
          </a:bodyPr>
          <a:lstStyle/>
          <a:p>
            <a:pPr marL="457200" indent="-457200" algn="just" fontAlgn="auto">
              <a:buFont typeface="Arial" panose="020B0604020202020204" pitchFamily="34" charset="0"/>
              <a:buChar char="•"/>
              <a:defRPr/>
            </a:pPr>
            <a:r>
              <a:rPr lang="en-US" sz="2800" dirty="0">
                <a:solidFill>
                  <a:srgbClr val="003399"/>
                </a:solidFill>
                <a:latin typeface="+mn-lt"/>
              </a:rPr>
              <a:t>Another reason to use parallelism for APIs is to handle complex or dynamic scenarios that require coordination or synchronization among multiple APIs. </a:t>
            </a:r>
          </a:p>
          <a:p>
            <a:pPr marL="457200" indent="-457200" algn="just" fontAlgn="auto">
              <a:buFont typeface="Arial" panose="020B0604020202020204" pitchFamily="34" charset="0"/>
              <a:buChar char="•"/>
              <a:defRPr/>
            </a:pPr>
            <a:r>
              <a:rPr lang="en-US" sz="2800" dirty="0">
                <a:solidFill>
                  <a:srgbClr val="003399"/>
                </a:solidFill>
                <a:latin typeface="+mn-lt"/>
              </a:rPr>
              <a:t>For example, Perform a transaction.</a:t>
            </a:r>
          </a:p>
          <a:p>
            <a:pPr algn="just" fontAlgn="auto">
              <a:defRPr/>
            </a:pPr>
            <a:r>
              <a:rPr lang="en-US" sz="2800" dirty="0">
                <a:solidFill>
                  <a:srgbClr val="003399"/>
                </a:solidFill>
                <a:latin typeface="+mn-lt"/>
              </a:rPr>
              <a:t>This can make your applications more reliable and consistent.</a:t>
            </a:r>
          </a:p>
        </p:txBody>
      </p:sp>
    </p:spTree>
    <p:extLst>
      <p:ext uri="{BB962C8B-B14F-4D97-AF65-F5344CB8AC3E}">
        <p14:creationId xmlns:p14="http://schemas.microsoft.com/office/powerpoint/2010/main" val="1533970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83576C-BB8D-429E-8475-BF61225D62C7}"/>
              </a:ext>
            </a:extLst>
          </p:cNvPr>
          <p:cNvPicPr>
            <a:picLocks noChangeAspect="1"/>
          </p:cNvPicPr>
          <p:nvPr/>
        </p:nvPicPr>
        <p:blipFill>
          <a:blip r:embed="rId2"/>
          <a:stretch>
            <a:fillRect/>
          </a:stretch>
        </p:blipFill>
        <p:spPr>
          <a:xfrm>
            <a:off x="954741" y="1242707"/>
            <a:ext cx="9776012" cy="5413587"/>
          </a:xfrm>
          <a:prstGeom prst="rect">
            <a:avLst/>
          </a:prstGeom>
        </p:spPr>
      </p:pic>
    </p:spTree>
    <p:extLst>
      <p:ext uri="{BB962C8B-B14F-4D97-AF65-F5344CB8AC3E}">
        <p14:creationId xmlns:p14="http://schemas.microsoft.com/office/powerpoint/2010/main" val="33361073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txBox="1">
            <a:spLocks/>
          </p:cNvSpPr>
          <p:nvPr/>
        </p:nvSpPr>
        <p:spPr bwMode="auto">
          <a:xfrm>
            <a:off x="684213" y="1125538"/>
            <a:ext cx="10397769"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t>Instead of designing and building faster microprocessors, put </a:t>
            </a:r>
            <a:r>
              <a:rPr kumimoji="0" lang="en-US" altLang="en-US" sz="3200" b="0" i="0" u="sng" strike="noStrike" kern="0" cap="none" spc="0" normalizeH="0" baseline="0" noProof="0" dirty="0" smtClean="0">
                <a:ln>
                  <a:noFill/>
                </a:ln>
                <a:solidFill>
                  <a:srgbClr val="003399"/>
                </a:solidFill>
                <a:effectLst/>
                <a:uLnTx/>
                <a:uFillTx/>
                <a:latin typeface="Arial"/>
                <a:ea typeface="+mn-ea"/>
                <a:cs typeface="+mn-cs"/>
              </a:rPr>
              <a:t>multiple </a:t>
            </a:r>
            <a: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t>processors on a single integrated circuit.</a:t>
            </a:r>
            <a:b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br>
            <a:endParaRPr kumimoji="0" lang="en-US" altLang="en-US" sz="3200" b="0" i="0" u="none" strike="noStrike" kern="0" cap="none" spc="0" normalizeH="0" baseline="0" noProof="0" dirty="0" smtClean="0">
              <a:ln>
                <a:noFill/>
              </a:ln>
              <a:solidFill>
                <a:srgbClr val="003399"/>
              </a:solidFill>
              <a:effectLst/>
              <a:uLnTx/>
              <a:uFillTx/>
              <a:latin typeface="Arial"/>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endParaRPr kumimoji="0" lang="en-US" altLang="en-US" sz="3200" b="0" i="0" u="none" strike="noStrike" kern="0" cap="none" spc="0" normalizeH="0" baseline="0" noProof="0" dirty="0" smtClean="0">
              <a:ln>
                <a:noFill/>
              </a:ln>
              <a:solidFill>
                <a:srgbClr val="003399"/>
              </a:solidFill>
              <a:effectLst/>
              <a:uLnTx/>
              <a:uFillTx/>
              <a:latin typeface="Arial"/>
              <a:ea typeface="+mn-ea"/>
              <a:cs typeface="+mn-cs"/>
            </a:endParaRPr>
          </a:p>
        </p:txBody>
      </p:sp>
      <p:pic>
        <p:nvPicPr>
          <p:cNvPr id="6" name="Picture 4" descr="C:\Documents and Settings\liszka\Local Settings\Temporary Internet Files\Content.IE5\60RV4HYO\MC900250279[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508500"/>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Documents and Settings\liszka\Local Settings\Temporary Internet Files\Content.IE5\60RV4HYO\MC900250279[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029" y="3154363"/>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C:\Documents and Settings\liszka\Local Settings\Temporary Internet Files\Content.IE5\60RV4HYO\MC900250279[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84" y="4517824"/>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Documents and Settings\liszka\Local Settings\Temporary Internet Files\Content.IE5\60RV4HYO\MC900250279[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6268" y="2832100"/>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C:\Documents and Settings\liszka\Local Settings\Temporary Internet Files\Content.IE5\60RV4HYO\MC900250279[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7020" y="4508500"/>
            <a:ext cx="15335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An intelligent solution</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Tree>
    <p:extLst>
      <p:ext uri="{BB962C8B-B14F-4D97-AF65-F5344CB8AC3E}">
        <p14:creationId xmlns:p14="http://schemas.microsoft.com/office/powerpoint/2010/main" val="3821665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684213" y="981075"/>
            <a:ext cx="1030223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Adding more processors doesn’t help much if programmers aren’t aware of them…</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 or don’t know how to use them.</a:t>
            </a:r>
            <a:br>
              <a:rPr kumimoji="0" lang="en-US" altLang="en-US" sz="3200" b="0" i="0" u="none" strike="noStrike" kern="0" cap="none" spc="0" normalizeH="0" baseline="0" noProof="0" smtClean="0">
                <a:ln>
                  <a:noFill/>
                </a:ln>
                <a:solidFill>
                  <a:srgbClr val="003399"/>
                </a:solidFill>
                <a:effectLst/>
                <a:uLnTx/>
                <a:uFillTx/>
                <a:latin typeface="Arial"/>
                <a:ea typeface="+mn-ea"/>
                <a:cs typeface="+mn-cs"/>
              </a:rPr>
            </a:br>
            <a:endParaRPr kumimoji="0" lang="en-US" altLang="en-US" sz="3200" b="0" i="0" u="none" strike="noStrike" kern="0" cap="none" spc="0" normalizeH="0" baseline="0" noProof="0" smtClean="0">
              <a:ln>
                <a:noFill/>
              </a:ln>
              <a:solidFill>
                <a:srgbClr val="003399"/>
              </a:solidFill>
              <a:effectLst/>
              <a:uLnTx/>
              <a:uFillTx/>
              <a:latin typeface="Arial"/>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Serial programs don’t benefit from this approach (in most cases).</a:t>
            </a:r>
            <a:endParaRPr kumimoji="0" lang="en-US" altLang="en-US" sz="3200" b="0" i="0" u="none" strike="noStrike" kern="0" cap="none" spc="0" normalizeH="0" baseline="0" noProof="0" dirty="0" smtClean="0">
              <a:ln>
                <a:noFill/>
              </a:ln>
              <a:solidFill>
                <a:srgbClr val="003399"/>
              </a:solidFill>
              <a:effectLst/>
              <a:uLnTx/>
              <a:uFillTx/>
              <a:latin typeface="Arial"/>
              <a:ea typeface="+mn-ea"/>
              <a:cs typeface="+mn-cs"/>
            </a:endParaRPr>
          </a:p>
        </p:txBody>
      </p:sp>
      <p:sp>
        <p:nvSpPr>
          <p:cNvPr id="9"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Now it’s up to the programmers</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Tree>
    <p:extLst>
      <p:ext uri="{BB962C8B-B14F-4D97-AF65-F5344CB8AC3E}">
        <p14:creationId xmlns:p14="http://schemas.microsoft.com/office/powerpoint/2010/main" val="274507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611188" y="616089"/>
            <a:ext cx="108665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Why we need ever-increasing performance</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
        <p:nvSpPr>
          <p:cNvPr id="5" name="Content Placeholder 2"/>
          <p:cNvSpPr txBox="1">
            <a:spLocks/>
          </p:cNvSpPr>
          <p:nvPr/>
        </p:nvSpPr>
        <p:spPr bwMode="auto">
          <a:xfrm>
            <a:off x="460327" y="1739687"/>
            <a:ext cx="11017440" cy="421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t>As our computational power increases, the number of problems that we can seriously consider solving also increases.</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t>Examples like</a:t>
            </a:r>
          </a:p>
        </p:txBody>
      </p:sp>
    </p:spTree>
    <p:extLst>
      <p:ext uri="{BB962C8B-B14F-4D97-AF65-F5344CB8AC3E}">
        <p14:creationId xmlns:p14="http://schemas.microsoft.com/office/powerpoint/2010/main" val="391532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Climate modeling</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pic>
        <p:nvPicPr>
          <p:cNvPr id="4" name="Picture 4" descr="C:\Documents and Settings\liszka\Local Settings\Temporary Internet Files\Content.IE5\0AVCOKV0\MP91021882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92225"/>
            <a:ext cx="640080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007268" y="4695825"/>
            <a:ext cx="10361317" cy="1200329"/>
          </a:xfrm>
          <a:prstGeom prst="rect">
            <a:avLst/>
          </a:prstGeom>
          <a:noFill/>
        </p:spPr>
        <p:txBody>
          <a:bodyPr wrap="square">
            <a:spAutoFit/>
          </a:bodyPr>
          <a:lstStyle/>
          <a:p>
            <a:pPr algn="just">
              <a:defRPr/>
            </a:pPr>
            <a:r>
              <a:rPr lang="en-US" sz="2400" dirty="0">
                <a:solidFill>
                  <a:srgbClr val="003399"/>
                </a:solidFill>
                <a:latin typeface="+mn-lt"/>
              </a:rPr>
              <a:t>In order to better understand climate change, we need far more accurate computer models, models that include interactions between the atmosphere, the oceans, solid land, and the ice caps at the poles</a:t>
            </a:r>
            <a:r>
              <a:rPr lang="en-US" sz="2400" dirty="0"/>
              <a:t>.</a:t>
            </a:r>
            <a:r>
              <a:rPr lang="en-US" sz="1200" dirty="0"/>
              <a:t> </a:t>
            </a:r>
            <a:endParaRPr lang="en-IN" sz="1200" dirty="0"/>
          </a:p>
        </p:txBody>
      </p:sp>
    </p:spTree>
    <p:extLst>
      <p:ext uri="{BB962C8B-B14F-4D97-AF65-F5344CB8AC3E}">
        <p14:creationId xmlns:p14="http://schemas.microsoft.com/office/powerpoint/2010/main" val="3836438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Protein folding</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057275"/>
            <a:ext cx="6872288" cy="280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323850" y="4149725"/>
            <a:ext cx="10567063" cy="1569660"/>
          </a:xfrm>
          <a:prstGeom prst="rect">
            <a:avLst/>
          </a:prstGeom>
          <a:noFill/>
        </p:spPr>
        <p:txBody>
          <a:bodyPr wrap="square">
            <a:spAutoFit/>
          </a:bodyPr>
          <a:lstStyle/>
          <a:p>
            <a:pPr algn="just">
              <a:defRPr/>
            </a:pPr>
            <a:r>
              <a:rPr lang="en-US" sz="2400" dirty="0">
                <a:solidFill>
                  <a:srgbClr val="003399"/>
                </a:solidFill>
                <a:latin typeface="+mn-lt"/>
              </a:rPr>
              <a:t>It’s believed that misfolded proteins may be involved in </a:t>
            </a:r>
            <a:r>
              <a:rPr lang="en-US" sz="2400" dirty="0" smtClean="0">
                <a:solidFill>
                  <a:srgbClr val="003399"/>
                </a:solidFill>
                <a:latin typeface="+mn-lt"/>
              </a:rPr>
              <a:t>diseases </a:t>
            </a:r>
            <a:r>
              <a:rPr lang="en-US" sz="2400" dirty="0">
                <a:solidFill>
                  <a:srgbClr val="003399"/>
                </a:solidFill>
                <a:latin typeface="+mn-lt"/>
              </a:rPr>
              <a:t>such as Huntington’s, Parkinson’s, and Alzheimer’s, but our ability to study configurations of complex molecules such as proteins is severely limited by our current computational power.</a:t>
            </a:r>
            <a:endParaRPr lang="en-IN" sz="2400" dirty="0">
              <a:solidFill>
                <a:srgbClr val="003399"/>
              </a:solidFill>
              <a:latin typeface="+mn-lt"/>
            </a:endParaRPr>
          </a:p>
        </p:txBody>
      </p:sp>
    </p:spTree>
    <p:extLst>
      <p:ext uri="{BB962C8B-B14F-4D97-AF65-F5344CB8AC3E}">
        <p14:creationId xmlns:p14="http://schemas.microsoft.com/office/powerpoint/2010/main" val="446542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Drug discovery</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
        <p:nvSpPr>
          <p:cNvPr id="6" name="TextBox 5"/>
          <p:cNvSpPr txBox="1"/>
          <p:nvPr/>
        </p:nvSpPr>
        <p:spPr>
          <a:xfrm>
            <a:off x="228600" y="3970338"/>
            <a:ext cx="11576713" cy="1569660"/>
          </a:xfrm>
          <a:prstGeom prst="rect">
            <a:avLst/>
          </a:prstGeom>
          <a:noFill/>
        </p:spPr>
        <p:txBody>
          <a:bodyPr wrap="square">
            <a:spAutoFit/>
          </a:bodyPr>
          <a:lstStyle/>
          <a:p>
            <a:pPr algn="just">
              <a:defRPr/>
            </a:pPr>
            <a:r>
              <a:rPr lang="en-US" sz="2400" dirty="0">
                <a:solidFill>
                  <a:srgbClr val="003399"/>
                </a:solidFill>
                <a:latin typeface="+mn-lt"/>
              </a:rPr>
              <a:t>There are many drugs that are effective in treating a relatively small fraction of those suffering from some disease. It’s possible that we can devise alternative treatments by careful analysis of the genomes of the individuals for whom the known treatment is ineffective. This, however, will involve extensive computational analysis of genomes</a:t>
            </a:r>
            <a:r>
              <a:rPr lang="en-US" sz="1200" dirty="0"/>
              <a:t>.</a:t>
            </a:r>
            <a:endParaRPr lang="en-IN" sz="1200" dirty="0"/>
          </a:p>
        </p:txBody>
      </p:sp>
      <p:pic>
        <p:nvPicPr>
          <p:cNvPr id="7" name="Picture 5" descr="C:\Documents and Settings\liszka\Local Settings\Temporary Internet Files\Content.IE5\5W39ONER\MP90017884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25525"/>
            <a:ext cx="4086225"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Documents and Settings\liszka\Local Settings\Temporary Internet Files\Content.IE5\Q7HGDQRM\MP91022105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036" y="817563"/>
            <a:ext cx="316865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1289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Energy research</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pic>
        <p:nvPicPr>
          <p:cNvPr id="8" name="Picture 11" descr="C:\Documents and Settings\liszka\Local Settings\Temporary Internet Files\Content.IE5\Q7HGDQRM\MP90043738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981075"/>
            <a:ext cx="313213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C:\Documents and Settings\liszka\Local Settings\Temporary Internet Files\Content.IE5\5W39ONER\MP90043718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987425"/>
            <a:ext cx="316865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1188" y="4076700"/>
            <a:ext cx="11112239" cy="1569660"/>
          </a:xfrm>
          <a:prstGeom prst="rect">
            <a:avLst/>
          </a:prstGeom>
          <a:noFill/>
        </p:spPr>
        <p:txBody>
          <a:bodyPr wrap="square">
            <a:spAutoFit/>
          </a:bodyPr>
          <a:lstStyle/>
          <a:p>
            <a:pPr algn="just">
              <a:defRPr/>
            </a:pPr>
            <a:r>
              <a:rPr lang="en-US" sz="2400" dirty="0">
                <a:solidFill>
                  <a:srgbClr val="003399"/>
                </a:solidFill>
                <a:latin typeface="+mn-lt"/>
              </a:rPr>
              <a:t>Increased computational power will make it possible to program much more detailed models of technologies such as wind turbines, solar cells, and batteries. These programs may provide the information needed to construct far more efficient clean energy sources.</a:t>
            </a:r>
            <a:endParaRPr lang="en-IN" sz="2400" dirty="0">
              <a:solidFill>
                <a:srgbClr val="003399"/>
              </a:solidFill>
              <a:latin typeface="+mn-lt"/>
            </a:endParaRPr>
          </a:p>
        </p:txBody>
      </p:sp>
    </p:spTree>
    <p:extLst>
      <p:ext uri="{BB962C8B-B14F-4D97-AF65-F5344CB8AC3E}">
        <p14:creationId xmlns:p14="http://schemas.microsoft.com/office/powerpoint/2010/main" val="32517892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Data analysis</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
        <p:nvSpPr>
          <p:cNvPr id="12" name="TextBox 11"/>
          <p:cNvSpPr txBox="1"/>
          <p:nvPr/>
        </p:nvSpPr>
        <p:spPr>
          <a:xfrm>
            <a:off x="250825" y="4584700"/>
            <a:ext cx="11349772" cy="1200329"/>
          </a:xfrm>
          <a:prstGeom prst="rect">
            <a:avLst/>
          </a:prstGeom>
          <a:noFill/>
        </p:spPr>
        <p:txBody>
          <a:bodyPr wrap="square">
            <a:spAutoFit/>
          </a:bodyPr>
          <a:lstStyle/>
          <a:p>
            <a:pPr algn="just">
              <a:defRPr/>
            </a:pPr>
            <a:r>
              <a:rPr lang="en-US" sz="2400" dirty="0">
                <a:solidFill>
                  <a:srgbClr val="003399"/>
                </a:solidFill>
                <a:latin typeface="+mn-lt"/>
              </a:rPr>
              <a:t>We generate tremendous amounts of data. By some estimates, the quantity of data stored worldwide doubles every two years, but the vast majority of it is largely useless unless it’s analyzed. </a:t>
            </a:r>
            <a:endParaRPr lang="en-IN" sz="2400" dirty="0">
              <a:solidFill>
                <a:srgbClr val="003399"/>
              </a:solidFill>
              <a:latin typeface="+mn-lt"/>
            </a:endParaRPr>
          </a:p>
        </p:txBody>
      </p:sp>
      <p:pic>
        <p:nvPicPr>
          <p:cNvPr id="13" name="Picture 6" descr="C:\Documents and Settings\liszka\Local Settings\Temporary Internet Files\Content.IE5\3X5GU20H\MP90039983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052513"/>
            <a:ext cx="31210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C:\Documents and Settings\liszka\Local Settings\Temporary Internet Files\Content.IE5\1G3WK4XC\MP90040042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516" y="868363"/>
            <a:ext cx="305417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Documents and Settings\liszka\Local Settings\Temporary Internet Files\Content.IE5\5W39ONER\MP9003092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70" y="555625"/>
            <a:ext cx="194786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0499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679426" y="807157"/>
            <a:ext cx="96109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Why we’re building parallel systems</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
        <p:nvSpPr>
          <p:cNvPr id="12" name="Content Placeholder 2"/>
          <p:cNvSpPr>
            <a:spLocks noGrp="1"/>
          </p:cNvSpPr>
          <p:nvPr>
            <p:ph idx="1"/>
          </p:nvPr>
        </p:nvSpPr>
        <p:spPr>
          <a:xfrm>
            <a:off x="684213" y="1628775"/>
            <a:ext cx="10302235" cy="4608513"/>
          </a:xfrm>
        </p:spPr>
        <p:txBody>
          <a:bodyPr>
            <a:normAutofit/>
          </a:bodyPr>
          <a:lstStyle/>
          <a:p>
            <a:r>
              <a:rPr lang="en-US" altLang="en-US" sz="3200" dirty="0">
                <a:solidFill>
                  <a:srgbClr val="003399"/>
                </a:solidFill>
              </a:rPr>
              <a:t>Up to now, performance increases have been attributable to increasing density of transistors.</a:t>
            </a:r>
            <a:br>
              <a:rPr lang="en-US" altLang="en-US" sz="3200" dirty="0">
                <a:solidFill>
                  <a:srgbClr val="003399"/>
                </a:solidFill>
              </a:rPr>
            </a:br>
            <a:endParaRPr lang="en-US" altLang="en-US" sz="3200" dirty="0">
              <a:solidFill>
                <a:srgbClr val="003399"/>
              </a:solidFill>
            </a:endParaRPr>
          </a:p>
          <a:p>
            <a:r>
              <a:rPr lang="en-US" altLang="en-US" sz="3200" dirty="0">
                <a:solidFill>
                  <a:srgbClr val="003399"/>
                </a:solidFill>
              </a:rPr>
              <a:t>But there </a:t>
            </a:r>
            <a:r>
              <a:rPr lang="en-US" altLang="en-US" sz="3200" dirty="0" smtClean="0">
                <a:solidFill>
                  <a:srgbClr val="003399"/>
                </a:solidFill>
              </a:rPr>
              <a:t>are inherent problems</a:t>
            </a:r>
            <a:r>
              <a:rPr lang="en-US" altLang="en-US" sz="3200" dirty="0">
                <a:solidFill>
                  <a:srgbClr val="003399"/>
                </a:solidFill>
              </a:rPr>
              <a:t>.</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987" y="3343275"/>
            <a:ext cx="3781425"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9159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611188" y="1196975"/>
            <a:ext cx="10293373"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Smaller transistors = faster processors.</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Faster processors = increased power consumption.</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Increased power consumption = increased heat.</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Increased heat = unreliable processors.</a:t>
            </a:r>
          </a:p>
        </p:txBody>
      </p:sp>
    </p:spTree>
    <p:extLst>
      <p:ext uri="{BB962C8B-B14F-4D97-AF65-F5344CB8AC3E}">
        <p14:creationId xmlns:p14="http://schemas.microsoft.com/office/powerpoint/2010/main" val="2142374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88BC7-033E-4542-9D2A-FFB2CE0BE6B3}"/>
              </a:ext>
            </a:extLst>
          </p:cNvPr>
          <p:cNvPicPr>
            <a:picLocks noGrp="1" noChangeAspect="1"/>
          </p:cNvPicPr>
          <p:nvPr>
            <p:ph idx="1"/>
          </p:nvPr>
        </p:nvPicPr>
        <p:blipFill>
          <a:blip r:embed="rId2"/>
          <a:stretch>
            <a:fillRect/>
          </a:stretch>
        </p:blipFill>
        <p:spPr>
          <a:xfrm>
            <a:off x="1573306" y="712694"/>
            <a:ext cx="8633012" cy="5464269"/>
          </a:xfrm>
        </p:spPr>
      </p:pic>
    </p:spTree>
    <p:extLst>
      <p:ext uri="{BB962C8B-B14F-4D97-AF65-F5344CB8AC3E}">
        <p14:creationId xmlns:p14="http://schemas.microsoft.com/office/powerpoint/2010/main" val="25231505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3834" y="1125656"/>
            <a:ext cx="9225886" cy="5138666"/>
          </a:xfrm>
          <a:prstGeom prst="rect">
            <a:avLst/>
          </a:prstGeom>
        </p:spPr>
      </p:pic>
    </p:spTree>
    <p:extLst>
      <p:ext uri="{BB962C8B-B14F-4D97-AF65-F5344CB8AC3E}">
        <p14:creationId xmlns:p14="http://schemas.microsoft.com/office/powerpoint/2010/main" val="37978548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51128" y="655093"/>
            <a:ext cx="10181230" cy="5145206"/>
          </a:xfrm>
          <a:prstGeom prst="rect">
            <a:avLst/>
          </a:prstGeom>
        </p:spPr>
      </p:pic>
    </p:spTree>
    <p:extLst>
      <p:ext uri="{BB962C8B-B14F-4D97-AF65-F5344CB8AC3E}">
        <p14:creationId xmlns:p14="http://schemas.microsoft.com/office/powerpoint/2010/main" val="12519187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19367" y="450376"/>
            <a:ext cx="9389660" cy="6291617"/>
          </a:xfrm>
          <a:prstGeom prst="rect">
            <a:avLst/>
          </a:prstGeom>
        </p:spPr>
      </p:pic>
    </p:spTree>
    <p:extLst>
      <p:ext uri="{BB962C8B-B14F-4D97-AF65-F5344CB8AC3E}">
        <p14:creationId xmlns:p14="http://schemas.microsoft.com/office/powerpoint/2010/main" val="22762892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0310" y="559559"/>
            <a:ext cx="8952932" cy="5445456"/>
          </a:xfrm>
          <a:prstGeom prst="rect">
            <a:avLst/>
          </a:prstGeom>
        </p:spPr>
      </p:pic>
    </p:spTree>
    <p:extLst>
      <p:ext uri="{BB962C8B-B14F-4D97-AF65-F5344CB8AC3E}">
        <p14:creationId xmlns:p14="http://schemas.microsoft.com/office/powerpoint/2010/main" val="30064345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56096" y="518615"/>
            <a:ext cx="8993874" cy="6086901"/>
          </a:xfrm>
          <a:prstGeom prst="rect">
            <a:avLst/>
          </a:prstGeom>
        </p:spPr>
      </p:pic>
    </p:spTree>
    <p:extLst>
      <p:ext uri="{BB962C8B-B14F-4D97-AF65-F5344CB8AC3E}">
        <p14:creationId xmlns:p14="http://schemas.microsoft.com/office/powerpoint/2010/main" val="17104261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2891" y="477672"/>
            <a:ext cx="10112990" cy="6155140"/>
          </a:xfrm>
          <a:prstGeom prst="rect">
            <a:avLst/>
          </a:prstGeom>
        </p:spPr>
      </p:pic>
    </p:spTree>
    <p:extLst>
      <p:ext uri="{BB962C8B-B14F-4D97-AF65-F5344CB8AC3E}">
        <p14:creationId xmlns:p14="http://schemas.microsoft.com/office/powerpoint/2010/main" val="33677362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747665" y="1221072"/>
            <a:ext cx="11011918"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t>Once all the cores are done computing their private </a:t>
            </a:r>
            <a:r>
              <a:rPr kumimoji="0" lang="en-US" altLang="en-US" sz="3200" b="0" i="0" u="none" strike="noStrike" kern="0" cap="none" spc="0" normalizeH="0" baseline="0" noProof="0" dirty="0" err="1" smtClean="0">
                <a:ln>
                  <a:noFill/>
                </a:ln>
                <a:solidFill>
                  <a:srgbClr val="3399FF"/>
                </a:solidFill>
                <a:effectLst/>
                <a:uLnTx/>
                <a:uFillTx/>
                <a:latin typeface="Arial"/>
                <a:ea typeface="+mn-ea"/>
                <a:cs typeface="+mn-cs"/>
              </a:rPr>
              <a:t>my_sum</a:t>
            </a:r>
            <a: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t>, they form a global sum by sending results to a designated “master” core which adds the final result.</a:t>
            </a:r>
          </a:p>
        </p:txBody>
      </p:sp>
      <p:sp>
        <p:nvSpPr>
          <p:cNvPr id="5" name="Title 1"/>
          <p:cNvSpPr txBox="1">
            <a:spLocks/>
          </p:cNvSpPr>
          <p:nvPr/>
        </p:nvSpPr>
        <p:spPr bwMode="auto">
          <a:xfrm>
            <a:off x="747665" y="375196"/>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Example (cont.)</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112" y="2831508"/>
            <a:ext cx="803154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8863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747665" y="375196"/>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Example (cont.)</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
        <p:nvSpPr>
          <p:cNvPr id="7" name="Rectangle 6"/>
          <p:cNvSpPr/>
          <p:nvPr/>
        </p:nvSpPr>
        <p:spPr>
          <a:xfrm>
            <a:off x="1218939" y="951813"/>
            <a:ext cx="9794803" cy="5632450"/>
          </a:xfrm>
          <a:prstGeom prst="rect">
            <a:avLst/>
          </a:prstGeom>
        </p:spPr>
        <p:txBody>
          <a:bodyPr wrap="square">
            <a:spAutoFit/>
          </a:bodyPr>
          <a:lstStyle/>
          <a:p>
            <a:pPr>
              <a:defRPr/>
            </a:pPr>
            <a:r>
              <a:rPr lang="en-IN" sz="2400" dirty="0">
                <a:solidFill>
                  <a:srgbClr val="003399"/>
                </a:solidFill>
                <a:latin typeface="+mn-lt"/>
              </a:rPr>
              <a:t>if (I’m the master core) {</a:t>
            </a:r>
          </a:p>
          <a:p>
            <a:pPr>
              <a:defRPr/>
            </a:pPr>
            <a:r>
              <a:rPr lang="en-IN" sz="2400" dirty="0">
                <a:solidFill>
                  <a:srgbClr val="003399"/>
                </a:solidFill>
                <a:latin typeface="+mn-lt"/>
              </a:rPr>
              <a:t>    // Initialize sum with the master's own value</a:t>
            </a:r>
          </a:p>
          <a:p>
            <a:pPr>
              <a:defRPr/>
            </a:pPr>
            <a:r>
              <a:rPr lang="en-IN" sz="2400" dirty="0">
                <a:solidFill>
                  <a:srgbClr val="003399"/>
                </a:solidFill>
                <a:latin typeface="+mn-lt"/>
              </a:rPr>
              <a:t>    sum = </a:t>
            </a:r>
            <a:r>
              <a:rPr lang="en-IN" sz="2400" dirty="0" err="1">
                <a:solidFill>
                  <a:srgbClr val="003399"/>
                </a:solidFill>
                <a:latin typeface="+mn-lt"/>
              </a:rPr>
              <a:t>my_sum</a:t>
            </a:r>
            <a:r>
              <a:rPr lang="en-IN" sz="2400" dirty="0">
                <a:solidFill>
                  <a:srgbClr val="003399"/>
                </a:solidFill>
                <a:latin typeface="+mn-lt"/>
              </a:rPr>
              <a:t>;</a:t>
            </a:r>
          </a:p>
          <a:p>
            <a:pPr>
              <a:defRPr/>
            </a:pPr>
            <a:r>
              <a:rPr lang="en-IN" sz="2400" dirty="0">
                <a:solidFill>
                  <a:srgbClr val="003399"/>
                </a:solidFill>
                <a:latin typeface="+mn-lt"/>
              </a:rPr>
              <a:t>    </a:t>
            </a:r>
          </a:p>
          <a:p>
            <a:pPr>
              <a:defRPr/>
            </a:pPr>
            <a:r>
              <a:rPr lang="en-IN" sz="2400" dirty="0">
                <a:solidFill>
                  <a:srgbClr val="003399"/>
                </a:solidFill>
                <a:latin typeface="+mn-lt"/>
              </a:rPr>
              <a:t>    // Loop through all other cores and receive their values</a:t>
            </a:r>
          </a:p>
          <a:p>
            <a:pPr>
              <a:defRPr/>
            </a:pPr>
            <a:r>
              <a:rPr lang="en-IN" sz="2400" dirty="0">
                <a:solidFill>
                  <a:srgbClr val="003399"/>
                </a:solidFill>
                <a:latin typeface="+mn-lt"/>
              </a:rPr>
              <a:t>    for each core other than myself {</a:t>
            </a:r>
          </a:p>
          <a:p>
            <a:pPr>
              <a:defRPr/>
            </a:pPr>
            <a:r>
              <a:rPr lang="en-IN" sz="2400" dirty="0">
                <a:solidFill>
                  <a:srgbClr val="003399"/>
                </a:solidFill>
                <a:latin typeface="+mn-lt"/>
              </a:rPr>
              <a:t>        </a:t>
            </a:r>
            <a:r>
              <a:rPr lang="en-IN" sz="2400" dirty="0" err="1">
                <a:solidFill>
                  <a:srgbClr val="003399"/>
                </a:solidFill>
                <a:latin typeface="+mn-lt"/>
              </a:rPr>
              <a:t>received_value</a:t>
            </a:r>
            <a:r>
              <a:rPr lang="en-IN" sz="2400" dirty="0">
                <a:solidFill>
                  <a:srgbClr val="003399"/>
                </a:solidFill>
                <a:latin typeface="+mn-lt"/>
              </a:rPr>
              <a:t> = </a:t>
            </a:r>
            <a:r>
              <a:rPr lang="en-IN" sz="2400" dirty="0" err="1">
                <a:solidFill>
                  <a:srgbClr val="003399"/>
                </a:solidFill>
                <a:latin typeface="+mn-lt"/>
              </a:rPr>
              <a:t>receive_value_from_core</a:t>
            </a:r>
            <a:r>
              <a:rPr lang="en-IN" sz="2400" dirty="0">
                <a:solidFill>
                  <a:srgbClr val="003399"/>
                </a:solidFill>
                <a:latin typeface="+mn-lt"/>
              </a:rPr>
              <a:t>(</a:t>
            </a:r>
            <a:r>
              <a:rPr lang="en-IN" sz="2400" dirty="0" err="1">
                <a:solidFill>
                  <a:srgbClr val="003399"/>
                </a:solidFill>
                <a:latin typeface="+mn-lt"/>
              </a:rPr>
              <a:t>core_id</a:t>
            </a:r>
            <a:r>
              <a:rPr lang="en-IN" sz="2400" dirty="0">
                <a:solidFill>
                  <a:srgbClr val="003399"/>
                </a:solidFill>
                <a:latin typeface="+mn-lt"/>
              </a:rPr>
              <a:t>);</a:t>
            </a:r>
          </a:p>
          <a:p>
            <a:pPr>
              <a:defRPr/>
            </a:pPr>
            <a:r>
              <a:rPr lang="en-IN" sz="2400" dirty="0">
                <a:solidFill>
                  <a:srgbClr val="003399"/>
                </a:solidFill>
                <a:latin typeface="+mn-lt"/>
              </a:rPr>
              <a:t>        sum += </a:t>
            </a:r>
            <a:r>
              <a:rPr lang="en-IN" sz="2400" dirty="0" err="1">
                <a:solidFill>
                  <a:srgbClr val="003399"/>
                </a:solidFill>
                <a:latin typeface="+mn-lt"/>
              </a:rPr>
              <a:t>received_value</a:t>
            </a:r>
            <a:r>
              <a:rPr lang="en-IN" sz="2400" dirty="0">
                <a:solidFill>
                  <a:srgbClr val="003399"/>
                </a:solidFill>
                <a:latin typeface="+mn-lt"/>
              </a:rPr>
              <a:t>;</a:t>
            </a:r>
          </a:p>
          <a:p>
            <a:pPr>
              <a:defRPr/>
            </a:pPr>
            <a:r>
              <a:rPr lang="en-IN" sz="2400" dirty="0">
                <a:solidFill>
                  <a:srgbClr val="003399"/>
                </a:solidFill>
                <a:latin typeface="+mn-lt"/>
              </a:rPr>
              <a:t>    }</a:t>
            </a:r>
          </a:p>
          <a:p>
            <a:pPr>
              <a:defRPr/>
            </a:pPr>
            <a:endParaRPr lang="en-IN" sz="2400" dirty="0">
              <a:solidFill>
                <a:srgbClr val="003399"/>
              </a:solidFill>
              <a:latin typeface="+mn-lt"/>
            </a:endParaRPr>
          </a:p>
          <a:p>
            <a:pPr>
              <a:defRPr/>
            </a:pPr>
            <a:r>
              <a:rPr lang="en-IN" sz="2400" dirty="0">
                <a:solidFill>
                  <a:srgbClr val="003399"/>
                </a:solidFill>
                <a:latin typeface="+mn-lt"/>
              </a:rPr>
              <a:t>    // Final sum is computed at the master</a:t>
            </a:r>
          </a:p>
          <a:p>
            <a:pPr>
              <a:defRPr/>
            </a:pPr>
            <a:r>
              <a:rPr lang="en-IN" sz="2400" dirty="0">
                <a:solidFill>
                  <a:srgbClr val="003399"/>
                </a:solidFill>
                <a:latin typeface="+mn-lt"/>
              </a:rPr>
              <a:t>} else {</a:t>
            </a:r>
          </a:p>
          <a:p>
            <a:pPr>
              <a:defRPr/>
            </a:pPr>
            <a:r>
              <a:rPr lang="en-IN" sz="2400" dirty="0">
                <a:solidFill>
                  <a:srgbClr val="003399"/>
                </a:solidFill>
                <a:latin typeface="+mn-lt"/>
              </a:rPr>
              <a:t>    // Worker cores send their sum to the master</a:t>
            </a:r>
          </a:p>
          <a:p>
            <a:pPr>
              <a:defRPr/>
            </a:pPr>
            <a:r>
              <a:rPr lang="en-IN" sz="2400" dirty="0">
                <a:solidFill>
                  <a:srgbClr val="003399"/>
                </a:solidFill>
                <a:latin typeface="+mn-lt"/>
              </a:rPr>
              <a:t>    </a:t>
            </a:r>
            <a:r>
              <a:rPr lang="en-IN" sz="2400" dirty="0" err="1">
                <a:solidFill>
                  <a:srgbClr val="003399"/>
                </a:solidFill>
                <a:latin typeface="+mn-lt"/>
              </a:rPr>
              <a:t>send_value_to_master</a:t>
            </a:r>
            <a:r>
              <a:rPr lang="en-IN" sz="2400" dirty="0">
                <a:solidFill>
                  <a:srgbClr val="003399"/>
                </a:solidFill>
                <a:latin typeface="+mn-lt"/>
              </a:rPr>
              <a:t>(</a:t>
            </a:r>
            <a:r>
              <a:rPr lang="en-IN" sz="2400" dirty="0" err="1">
                <a:solidFill>
                  <a:srgbClr val="003399"/>
                </a:solidFill>
                <a:latin typeface="+mn-lt"/>
              </a:rPr>
              <a:t>my_sum</a:t>
            </a:r>
            <a:r>
              <a:rPr lang="en-IN" sz="2400" dirty="0">
                <a:solidFill>
                  <a:srgbClr val="003399"/>
                </a:solidFill>
                <a:latin typeface="+mn-lt"/>
              </a:rPr>
              <a:t>);</a:t>
            </a:r>
          </a:p>
          <a:p>
            <a:pPr>
              <a:defRPr/>
            </a:pPr>
            <a:r>
              <a:rPr lang="en-IN" sz="2400" dirty="0">
                <a:solidFill>
                  <a:srgbClr val="003399"/>
                </a:solidFill>
                <a:latin typeface="+mn-lt"/>
              </a:rPr>
              <a:t>}</a:t>
            </a:r>
          </a:p>
        </p:txBody>
      </p:sp>
    </p:spTree>
    <p:extLst>
      <p:ext uri="{BB962C8B-B14F-4D97-AF65-F5344CB8AC3E}">
        <p14:creationId xmlns:p14="http://schemas.microsoft.com/office/powerpoint/2010/main" val="27454344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747665" y="375196"/>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Example (cont.)</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pic>
        <p:nvPicPr>
          <p:cNvPr id="2" name="Picture 1"/>
          <p:cNvPicPr>
            <a:picLocks noChangeAspect="1"/>
          </p:cNvPicPr>
          <p:nvPr/>
        </p:nvPicPr>
        <p:blipFill>
          <a:blip r:embed="rId2"/>
          <a:stretch>
            <a:fillRect/>
          </a:stretch>
        </p:blipFill>
        <p:spPr>
          <a:xfrm>
            <a:off x="1214651" y="1076871"/>
            <a:ext cx="9403307" cy="5555941"/>
          </a:xfrm>
          <a:prstGeom prst="rect">
            <a:avLst/>
          </a:prstGeom>
        </p:spPr>
      </p:pic>
    </p:spTree>
    <p:extLst>
      <p:ext uri="{BB962C8B-B14F-4D97-AF65-F5344CB8AC3E}">
        <p14:creationId xmlns:p14="http://schemas.microsoft.com/office/powerpoint/2010/main" val="11306703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4213" y="1125538"/>
            <a:ext cx="1032953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Don’t make the master core do all the work.</a:t>
            </a:r>
          </a:p>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Share it among the other cores.</a:t>
            </a:r>
          </a:p>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Pair the cores so that core 0 adds its result with core 1’s result.</a:t>
            </a:r>
          </a:p>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Core 2 adds its result with core 3’s result, etc.</a:t>
            </a:r>
          </a:p>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Work with odd and even numbered pairs of cores.</a:t>
            </a:r>
            <a:endParaRPr kumimoji="0" lang="en-US" altLang="en-US" sz="3200" b="0" i="0" u="none" strike="noStrike" kern="0" cap="none" spc="0" normalizeH="0" baseline="0" noProof="0" dirty="0" smtClean="0">
              <a:ln>
                <a:noFill/>
              </a:ln>
              <a:solidFill>
                <a:srgbClr val="003399"/>
              </a:solidFill>
              <a:effectLst/>
              <a:uLnTx/>
              <a:uFillTx/>
              <a:latin typeface="Arial"/>
              <a:ea typeface="+mn-ea"/>
              <a:cs typeface="+mn-cs"/>
            </a:endParaRPr>
          </a:p>
        </p:txBody>
      </p:sp>
      <p:sp>
        <p:nvSpPr>
          <p:cNvPr id="8" name="Title 1"/>
          <p:cNvSpPr txBox="1">
            <a:spLocks/>
          </p:cNvSpPr>
          <p:nvPr/>
        </p:nvSpPr>
        <p:spPr bwMode="auto">
          <a:xfrm>
            <a:off x="684213" y="238717"/>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Better parallel algorithm</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Tree>
    <p:extLst>
      <p:ext uri="{BB962C8B-B14F-4D97-AF65-F5344CB8AC3E}">
        <p14:creationId xmlns:p14="http://schemas.microsoft.com/office/powerpoint/2010/main" val="2105348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6D2C79-7B74-4BAF-BE10-E9528613DBDC}"/>
              </a:ext>
            </a:extLst>
          </p:cNvPr>
          <p:cNvPicPr>
            <a:picLocks noChangeAspect="1"/>
          </p:cNvPicPr>
          <p:nvPr/>
        </p:nvPicPr>
        <p:blipFill>
          <a:blip r:embed="rId2"/>
          <a:stretch>
            <a:fillRect/>
          </a:stretch>
        </p:blipFill>
        <p:spPr>
          <a:xfrm>
            <a:off x="605118" y="779929"/>
            <a:ext cx="9695329" cy="5634317"/>
          </a:xfrm>
          <a:prstGeom prst="rect">
            <a:avLst/>
          </a:prstGeom>
        </p:spPr>
      </p:pic>
    </p:spTree>
    <p:extLst>
      <p:ext uri="{BB962C8B-B14F-4D97-AF65-F5344CB8AC3E}">
        <p14:creationId xmlns:p14="http://schemas.microsoft.com/office/powerpoint/2010/main" val="12822995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684213" y="238717"/>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Better parallel algorithm</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
        <p:nvSpPr>
          <p:cNvPr id="5" name="Content Placeholder 2"/>
          <p:cNvSpPr txBox="1">
            <a:spLocks/>
          </p:cNvSpPr>
          <p:nvPr/>
        </p:nvSpPr>
        <p:spPr bwMode="auto">
          <a:xfrm>
            <a:off x="684213" y="1125538"/>
            <a:ext cx="1084814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Repeat the process now with only the evenly ranked cores.</a:t>
            </a:r>
          </a:p>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Core 0 adds result from core 2.</a:t>
            </a:r>
          </a:p>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Core 4 adds the result from core 6, etc.</a:t>
            </a:r>
          </a:p>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endParaRPr kumimoji="0" lang="en-US" altLang="en-US" sz="3200" b="0" i="0" u="none" strike="noStrike" kern="0" cap="none" spc="0" normalizeH="0" baseline="0" noProof="0" smtClean="0">
              <a:ln>
                <a:noFill/>
              </a:ln>
              <a:solidFill>
                <a:srgbClr val="003399"/>
              </a:solidFill>
              <a:effectLst/>
              <a:uLnTx/>
              <a:uFillTx/>
              <a:latin typeface="Arial"/>
              <a:ea typeface="+mn-ea"/>
              <a:cs typeface="+mn-cs"/>
            </a:endParaRPr>
          </a:p>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Now cores divisible by 4 repeat the process, and so forth, until core 0 has the final result.</a:t>
            </a:r>
            <a:endParaRPr kumimoji="0" lang="en-US" altLang="en-US" sz="3200" b="0" i="0" u="none" strike="noStrike" kern="0" cap="none" spc="0" normalizeH="0" baseline="0" noProof="0" dirty="0" smtClean="0">
              <a:ln>
                <a:noFill/>
              </a:ln>
              <a:solidFill>
                <a:srgbClr val="003399"/>
              </a:solidFill>
              <a:effectLst/>
              <a:uLnTx/>
              <a:uFillTx/>
              <a:latin typeface="Arial"/>
              <a:ea typeface="+mn-ea"/>
              <a:cs typeface="+mn-cs"/>
            </a:endParaRPr>
          </a:p>
        </p:txBody>
      </p:sp>
    </p:spTree>
    <p:extLst>
      <p:ext uri="{BB962C8B-B14F-4D97-AF65-F5344CB8AC3E}">
        <p14:creationId xmlns:p14="http://schemas.microsoft.com/office/powerpoint/2010/main" val="28284224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193" y="0"/>
            <a:ext cx="11245756" cy="6496334"/>
          </a:xfrm>
          <a:prstGeom prst="rect">
            <a:avLst/>
          </a:prstGeom>
        </p:spPr>
      </p:pic>
    </p:spTree>
    <p:extLst>
      <p:ext uri="{BB962C8B-B14F-4D97-AF65-F5344CB8AC3E}">
        <p14:creationId xmlns:p14="http://schemas.microsoft.com/office/powerpoint/2010/main" val="27037371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539750" y="1125538"/>
            <a:ext cx="9068274"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t>In the first example, the master core performs 7 receives and 7 additions.</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endParaRPr kumimoji="0" lang="en-US" altLang="en-US" sz="3200" b="0" i="0" u="none" strike="noStrike" kern="0" cap="none" spc="0" normalizeH="0" baseline="0" noProof="0" dirty="0" smtClean="0">
              <a:ln>
                <a:noFill/>
              </a:ln>
              <a:solidFill>
                <a:srgbClr val="003399"/>
              </a:solidFill>
              <a:effectLst/>
              <a:uLnTx/>
              <a:uFillTx/>
              <a:latin typeface="Arial"/>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t>In the second example, the master core performs 3 receives and 3 additions.</a:t>
            </a:r>
          </a:p>
          <a:p>
            <a:pPr marL="342900" marR="0" lvl="0" indent="-342900" algn="just"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endParaRPr kumimoji="0" lang="en-US" altLang="en-US" sz="3200" b="0" i="0" u="none" strike="noStrike" kern="0" cap="none" spc="0" normalizeH="0" baseline="0" noProof="0" dirty="0" smtClean="0">
              <a:ln>
                <a:noFill/>
              </a:ln>
              <a:solidFill>
                <a:srgbClr val="003399"/>
              </a:solidFill>
              <a:effectLst/>
              <a:uLnTx/>
              <a:uFillTx/>
              <a:latin typeface="Arial"/>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dirty="0" smtClean="0">
                <a:ln>
                  <a:noFill/>
                </a:ln>
                <a:solidFill>
                  <a:srgbClr val="003399"/>
                </a:solidFill>
                <a:effectLst/>
                <a:uLnTx/>
                <a:uFillTx/>
                <a:latin typeface="Arial"/>
                <a:ea typeface="+mn-ea"/>
                <a:cs typeface="+mn-cs"/>
              </a:rPr>
              <a:t>The improvement is more than a factor of 2!</a:t>
            </a:r>
          </a:p>
        </p:txBody>
      </p:sp>
      <p:sp>
        <p:nvSpPr>
          <p:cNvPr id="7"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Analysis</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Tree>
    <p:extLst>
      <p:ext uri="{BB962C8B-B14F-4D97-AF65-F5344CB8AC3E}">
        <p14:creationId xmlns:p14="http://schemas.microsoft.com/office/powerpoint/2010/main" val="14391630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The difference is more dramatic with a larger number of cores.</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If we have 1000 cores:</a:t>
            </a:r>
          </a:p>
          <a:p>
            <a:pPr marL="742950" marR="0" lvl="1" indent="-285750" algn="l" defTabSz="914400" rtl="0" eaLnBrk="0" fontAlgn="base" latinLnBrk="0" hangingPunct="0">
              <a:lnSpc>
                <a:spcPct val="100000"/>
              </a:lnSpc>
              <a:spcBef>
                <a:spcPct val="20000"/>
              </a:spcBef>
              <a:spcAft>
                <a:spcPct val="0"/>
              </a:spcAft>
              <a:buClr>
                <a:srgbClr val="003399"/>
              </a:buClr>
              <a:buSzPct val="55000"/>
              <a:buFont typeface="Wingdings" panose="05000000000000000000" pitchFamily="2" charset="2"/>
              <a:buChar char="n"/>
              <a:tabLst/>
              <a:defRPr/>
            </a:pPr>
            <a:r>
              <a:rPr kumimoji="0" lang="en-US" altLang="en-US" sz="2800" b="0" i="0" u="none" strike="noStrike" kern="0" cap="none" spc="0" normalizeH="0" baseline="0" noProof="0" smtClean="0">
                <a:ln>
                  <a:noFill/>
                </a:ln>
                <a:solidFill>
                  <a:srgbClr val="0033CC"/>
                </a:solidFill>
                <a:effectLst/>
                <a:uLnTx/>
                <a:uFillTx/>
                <a:latin typeface="Arial"/>
              </a:rPr>
              <a:t>The first example would require the master to perform 999 receives and 999 additions.</a:t>
            </a:r>
          </a:p>
          <a:p>
            <a:pPr marL="742950" marR="0" lvl="1" indent="-285750" algn="l" defTabSz="914400" rtl="0" eaLnBrk="0" fontAlgn="base" latinLnBrk="0" hangingPunct="0">
              <a:lnSpc>
                <a:spcPct val="100000"/>
              </a:lnSpc>
              <a:spcBef>
                <a:spcPct val="20000"/>
              </a:spcBef>
              <a:spcAft>
                <a:spcPct val="0"/>
              </a:spcAft>
              <a:buClr>
                <a:srgbClr val="003399"/>
              </a:buClr>
              <a:buSzPct val="55000"/>
              <a:buFont typeface="Wingdings" panose="05000000000000000000" pitchFamily="2" charset="2"/>
              <a:buChar char="n"/>
              <a:tabLst/>
              <a:defRPr/>
            </a:pPr>
            <a:r>
              <a:rPr kumimoji="0" lang="en-US" altLang="en-US" sz="2800" b="0" i="0" u="none" strike="noStrike" kern="0" cap="none" spc="0" normalizeH="0" baseline="0" noProof="0" smtClean="0">
                <a:ln>
                  <a:noFill/>
                </a:ln>
                <a:solidFill>
                  <a:srgbClr val="0033CC"/>
                </a:solidFill>
                <a:effectLst/>
                <a:uLnTx/>
                <a:uFillTx/>
                <a:latin typeface="Arial"/>
              </a:rPr>
              <a:t>The second example would only require 10 receives and 10 additions.</a:t>
            </a:r>
            <a:br>
              <a:rPr kumimoji="0" lang="en-US" altLang="en-US" sz="2800" b="0" i="0" u="none" strike="noStrike" kern="0" cap="none" spc="0" normalizeH="0" baseline="0" noProof="0" smtClean="0">
                <a:ln>
                  <a:noFill/>
                </a:ln>
                <a:solidFill>
                  <a:srgbClr val="0033CC"/>
                </a:solidFill>
                <a:effectLst/>
                <a:uLnTx/>
                <a:uFillTx/>
                <a:latin typeface="Arial"/>
              </a:rPr>
            </a:br>
            <a:endParaRPr kumimoji="0" lang="en-US" altLang="en-US" sz="2800" b="0" i="0" u="none" strike="noStrike" kern="0" cap="none" spc="0" normalizeH="0" baseline="0" noProof="0" smtClean="0">
              <a:ln>
                <a:noFill/>
              </a:ln>
              <a:solidFill>
                <a:srgbClr val="0033CC"/>
              </a:solidFill>
              <a:effectLst/>
              <a:uLnTx/>
              <a:uFillTx/>
              <a:latin typeface="Arial"/>
            </a:endParaRP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That’s an improvement of almost a factor of 100!</a:t>
            </a:r>
            <a:endParaRPr kumimoji="0" lang="en-US" altLang="en-US" sz="3200" b="0" i="0" u="none" strike="noStrike" kern="0" cap="none" spc="0" normalizeH="0" baseline="0" noProof="0" dirty="0" smtClean="0">
              <a:ln>
                <a:noFill/>
              </a:ln>
              <a:solidFill>
                <a:srgbClr val="003399"/>
              </a:solidFill>
              <a:effectLst/>
              <a:uLnTx/>
              <a:uFillTx/>
              <a:latin typeface="Arial"/>
              <a:ea typeface="+mn-ea"/>
              <a:cs typeface="+mn-cs"/>
            </a:endParaRPr>
          </a:p>
        </p:txBody>
      </p:sp>
      <p:sp>
        <p:nvSpPr>
          <p:cNvPr id="7"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Analysis (cont.)</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Tree>
    <p:extLst>
      <p:ext uri="{BB962C8B-B14F-4D97-AF65-F5344CB8AC3E}">
        <p14:creationId xmlns:p14="http://schemas.microsoft.com/office/powerpoint/2010/main" val="38627322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40212" y="836613"/>
            <a:ext cx="10237053"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0" marR="0" lvl="0" indent="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None/>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Partitioning of the work can be done among the cores.</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Task parallelism </a:t>
            </a:r>
          </a:p>
          <a:p>
            <a:pPr marL="742950" marR="0" lvl="1" indent="-285750" algn="l" defTabSz="914400" rtl="0" eaLnBrk="0" fontAlgn="base" latinLnBrk="0" hangingPunct="0">
              <a:lnSpc>
                <a:spcPct val="100000"/>
              </a:lnSpc>
              <a:spcBef>
                <a:spcPct val="20000"/>
              </a:spcBef>
              <a:spcAft>
                <a:spcPct val="0"/>
              </a:spcAft>
              <a:buClr>
                <a:srgbClr val="003399"/>
              </a:buClr>
              <a:buSzPct val="55000"/>
              <a:buFont typeface="Wingdings" panose="05000000000000000000" pitchFamily="2" charset="2"/>
              <a:buChar char="n"/>
              <a:tabLst/>
              <a:defRPr/>
            </a:pPr>
            <a:r>
              <a:rPr kumimoji="0" lang="en-US" altLang="en-US" sz="2800" b="0" i="0" u="none" strike="noStrike" kern="0" cap="none" spc="0" normalizeH="0" baseline="0" noProof="0" smtClean="0">
                <a:ln>
                  <a:noFill/>
                </a:ln>
                <a:solidFill>
                  <a:srgbClr val="0033CC"/>
                </a:solidFill>
                <a:effectLst/>
                <a:uLnTx/>
                <a:uFillTx/>
                <a:latin typeface="Arial"/>
              </a:rPr>
              <a:t>Partition various tasks carried out in solving the problem among the cores.</a:t>
            </a:r>
            <a:r>
              <a:rPr kumimoji="0" lang="en-US" altLang="en-US" sz="1200" b="0" i="0" u="none" strike="noStrike" kern="0" cap="none" spc="0" normalizeH="0" baseline="0" noProof="0" smtClean="0">
                <a:ln>
                  <a:noFill/>
                </a:ln>
                <a:solidFill>
                  <a:srgbClr val="0033CC"/>
                </a:solidFill>
                <a:effectLst/>
                <a:uLnTx/>
                <a:uFillTx/>
                <a:latin typeface="Arial"/>
              </a:rPr>
              <a:t/>
            </a:r>
            <a:br>
              <a:rPr kumimoji="0" lang="en-US" altLang="en-US" sz="1200" b="0" i="0" u="none" strike="noStrike" kern="0" cap="none" spc="0" normalizeH="0" baseline="0" noProof="0" smtClean="0">
                <a:ln>
                  <a:noFill/>
                </a:ln>
                <a:solidFill>
                  <a:srgbClr val="0033CC"/>
                </a:solidFill>
                <a:effectLst/>
                <a:uLnTx/>
                <a:uFillTx/>
                <a:latin typeface="Arial"/>
              </a:rPr>
            </a:br>
            <a:endParaRPr kumimoji="0" lang="en-US" altLang="en-US" sz="1200" b="0" i="0" u="none" strike="noStrike" kern="0" cap="none" spc="0" normalizeH="0" baseline="0" noProof="0" smtClean="0">
              <a:ln>
                <a:noFill/>
              </a:ln>
              <a:solidFill>
                <a:srgbClr val="0033CC"/>
              </a:solidFill>
              <a:effectLst/>
              <a:uLnTx/>
              <a:uFillTx/>
              <a:latin typeface="Arial"/>
            </a:endParaRP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Data parallelism</a:t>
            </a:r>
          </a:p>
          <a:p>
            <a:pPr marL="742950" marR="0" lvl="1" indent="-285750" algn="l" defTabSz="914400" rtl="0" eaLnBrk="0" fontAlgn="base" latinLnBrk="0" hangingPunct="0">
              <a:lnSpc>
                <a:spcPct val="100000"/>
              </a:lnSpc>
              <a:spcBef>
                <a:spcPct val="20000"/>
              </a:spcBef>
              <a:spcAft>
                <a:spcPct val="0"/>
              </a:spcAft>
              <a:buClr>
                <a:srgbClr val="003399"/>
              </a:buClr>
              <a:buSzPct val="55000"/>
              <a:buFont typeface="Wingdings" panose="05000000000000000000" pitchFamily="2" charset="2"/>
              <a:buChar char="n"/>
              <a:tabLst/>
              <a:defRPr/>
            </a:pPr>
            <a:r>
              <a:rPr kumimoji="0" lang="en-US" altLang="en-US" sz="2800" b="0" i="0" u="none" strike="noStrike" kern="0" cap="none" spc="0" normalizeH="0" baseline="0" noProof="0" smtClean="0">
                <a:ln>
                  <a:noFill/>
                </a:ln>
                <a:solidFill>
                  <a:srgbClr val="0033CC"/>
                </a:solidFill>
                <a:effectLst/>
                <a:uLnTx/>
                <a:uFillTx/>
                <a:latin typeface="Arial"/>
              </a:rPr>
              <a:t>Partition the data used in solving the problem among the cores.</a:t>
            </a:r>
          </a:p>
          <a:p>
            <a:pPr marL="742950" marR="0" lvl="1" indent="-285750" algn="l" defTabSz="914400" rtl="0" eaLnBrk="0" fontAlgn="base" latinLnBrk="0" hangingPunct="0">
              <a:lnSpc>
                <a:spcPct val="100000"/>
              </a:lnSpc>
              <a:spcBef>
                <a:spcPct val="20000"/>
              </a:spcBef>
              <a:spcAft>
                <a:spcPct val="0"/>
              </a:spcAft>
              <a:buClr>
                <a:srgbClr val="003399"/>
              </a:buClr>
              <a:buSzPct val="55000"/>
              <a:buFont typeface="Wingdings" panose="05000000000000000000" pitchFamily="2" charset="2"/>
              <a:buChar char="n"/>
              <a:tabLst/>
              <a:defRPr/>
            </a:pPr>
            <a:r>
              <a:rPr kumimoji="0" lang="en-US" altLang="en-US" sz="2800" b="0" i="0" u="none" strike="noStrike" kern="0" cap="none" spc="0" normalizeH="0" baseline="0" noProof="0" smtClean="0">
                <a:ln>
                  <a:noFill/>
                </a:ln>
                <a:solidFill>
                  <a:srgbClr val="0033CC"/>
                </a:solidFill>
                <a:effectLst/>
                <a:uLnTx/>
                <a:uFillTx/>
                <a:latin typeface="Arial"/>
              </a:rPr>
              <a:t>Each core carries out similar operations on it’s part of the data.</a:t>
            </a:r>
            <a:endParaRPr kumimoji="0" lang="en-US" altLang="en-US" sz="2800" b="0" i="0" u="none" strike="noStrike" kern="0" cap="none" spc="0" normalizeH="0" baseline="0" noProof="0" dirty="0" smtClean="0">
              <a:ln>
                <a:noFill/>
              </a:ln>
              <a:solidFill>
                <a:srgbClr val="0033CC"/>
              </a:solidFill>
              <a:effectLst/>
              <a:uLnTx/>
              <a:uFillTx/>
              <a:latin typeface="Arial"/>
            </a:endParaRPr>
          </a:p>
        </p:txBody>
      </p:sp>
    </p:spTree>
    <p:extLst>
      <p:ext uri="{BB962C8B-B14F-4D97-AF65-F5344CB8AC3E}">
        <p14:creationId xmlns:p14="http://schemas.microsoft.com/office/powerpoint/2010/main" val="153369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4525" y="600501"/>
            <a:ext cx="10072048" cy="6373505"/>
          </a:xfrm>
          <a:prstGeom prst="rect">
            <a:avLst/>
          </a:prstGeom>
        </p:spPr>
      </p:pic>
    </p:spTree>
    <p:extLst>
      <p:ext uri="{BB962C8B-B14F-4D97-AF65-F5344CB8AC3E}">
        <p14:creationId xmlns:p14="http://schemas.microsoft.com/office/powerpoint/2010/main" val="3263115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0376" y="750628"/>
            <a:ext cx="10536072" cy="6107372"/>
          </a:xfrm>
          <a:prstGeom prst="rect">
            <a:avLst/>
          </a:prstGeom>
        </p:spPr>
      </p:pic>
    </p:spTree>
    <p:extLst>
      <p:ext uri="{BB962C8B-B14F-4D97-AF65-F5344CB8AC3E}">
        <p14:creationId xmlns:p14="http://schemas.microsoft.com/office/powerpoint/2010/main" val="18428722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6412" y="614148"/>
            <a:ext cx="9908275" cy="6243851"/>
          </a:xfrm>
          <a:prstGeom prst="rect">
            <a:avLst/>
          </a:prstGeom>
        </p:spPr>
      </p:pic>
    </p:spTree>
    <p:extLst>
      <p:ext uri="{BB962C8B-B14F-4D97-AF65-F5344CB8AC3E}">
        <p14:creationId xmlns:p14="http://schemas.microsoft.com/office/powerpoint/2010/main" val="32420968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0309" y="573206"/>
            <a:ext cx="9362365" cy="5813946"/>
          </a:xfrm>
          <a:prstGeom prst="rect">
            <a:avLst/>
          </a:prstGeom>
        </p:spPr>
      </p:pic>
    </p:spTree>
    <p:extLst>
      <p:ext uri="{BB962C8B-B14F-4D97-AF65-F5344CB8AC3E}">
        <p14:creationId xmlns:p14="http://schemas.microsoft.com/office/powerpoint/2010/main" val="9052165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9307" y="388179"/>
            <a:ext cx="6189971" cy="3133725"/>
          </a:xfrm>
          <a:prstGeom prst="rect">
            <a:avLst/>
          </a:prstGeom>
        </p:spPr>
      </p:pic>
      <p:pic>
        <p:nvPicPr>
          <p:cNvPr id="4" name="Picture 3"/>
          <p:cNvPicPr>
            <a:picLocks noChangeAspect="1"/>
          </p:cNvPicPr>
          <p:nvPr/>
        </p:nvPicPr>
        <p:blipFill>
          <a:blip r:embed="rId3"/>
          <a:stretch>
            <a:fillRect/>
          </a:stretch>
        </p:blipFill>
        <p:spPr>
          <a:xfrm>
            <a:off x="5008728" y="2190464"/>
            <a:ext cx="7001302" cy="4667535"/>
          </a:xfrm>
          <a:prstGeom prst="rect">
            <a:avLst/>
          </a:prstGeom>
        </p:spPr>
      </p:pic>
    </p:spTree>
    <p:extLst>
      <p:ext uri="{BB962C8B-B14F-4D97-AF65-F5344CB8AC3E}">
        <p14:creationId xmlns:p14="http://schemas.microsoft.com/office/powerpoint/2010/main" val="2561033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4C567A-D354-467E-ADA0-A7F1A57E9181}"/>
              </a:ext>
            </a:extLst>
          </p:cNvPr>
          <p:cNvPicPr>
            <a:picLocks noChangeAspect="1"/>
          </p:cNvPicPr>
          <p:nvPr/>
        </p:nvPicPr>
        <p:blipFill>
          <a:blip r:embed="rId2"/>
          <a:stretch>
            <a:fillRect/>
          </a:stretch>
        </p:blipFill>
        <p:spPr>
          <a:xfrm>
            <a:off x="874058" y="605118"/>
            <a:ext cx="9439835" cy="5782235"/>
          </a:xfrm>
          <a:prstGeom prst="rect">
            <a:avLst/>
          </a:prstGeom>
        </p:spPr>
      </p:pic>
    </p:spTree>
    <p:extLst>
      <p:ext uri="{BB962C8B-B14F-4D97-AF65-F5344CB8AC3E}">
        <p14:creationId xmlns:p14="http://schemas.microsoft.com/office/powerpoint/2010/main" val="23765279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6484" y="419788"/>
            <a:ext cx="10612793" cy="2062103"/>
          </a:xfrm>
          <a:prstGeom prst="rect">
            <a:avLst/>
          </a:prstGeom>
        </p:spPr>
        <p:txBody>
          <a:bodyPr wrap="square">
            <a:spAutoFit/>
          </a:bodyPr>
          <a:lstStyle/>
          <a:p>
            <a:pPr eaLnBrk="0" fontAlgn="base" hangingPunct="0">
              <a:spcBef>
                <a:spcPct val="0"/>
              </a:spcBef>
              <a:spcAft>
                <a:spcPct val="0"/>
              </a:spcAft>
              <a:defRPr/>
            </a:pPr>
            <a:r>
              <a:rPr lang="en-US" sz="3200" dirty="0">
                <a:solidFill>
                  <a:srgbClr val="003399"/>
                </a:solidFill>
                <a:latin typeface="Arial"/>
              </a:rPr>
              <a:t>There are two tasks: receiving and adding the cores’ partial sums, which is carried out by the master core and giving the partial sum to the master core, which is carried out by the other cores.</a:t>
            </a:r>
            <a:endParaRPr lang="en-IN" sz="3200" dirty="0">
              <a:solidFill>
                <a:srgbClr val="003399"/>
              </a:solidFill>
              <a:latin typeface="Arial"/>
            </a:endParaRPr>
          </a:p>
        </p:txBody>
      </p:sp>
    </p:spTree>
    <p:extLst>
      <p:ext uri="{BB962C8B-B14F-4D97-AF65-F5344CB8AC3E}">
        <p14:creationId xmlns:p14="http://schemas.microsoft.com/office/powerpoint/2010/main" val="39605328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8428" y="1540633"/>
            <a:ext cx="8559800" cy="5111750"/>
          </a:xfrm>
        </p:spPr>
        <p:txBody>
          <a:bodyPr/>
          <a:lstStyle/>
          <a:p>
            <a:r>
              <a:rPr lang="en-US" altLang="en-US" dirty="0" smtClean="0"/>
              <a:t>In both global sum examples, the coordination involves</a:t>
            </a:r>
          </a:p>
          <a:p>
            <a:r>
              <a:rPr lang="en-US" altLang="en-US" dirty="0" smtClean="0">
                <a:solidFill>
                  <a:srgbClr val="3399FF"/>
                </a:solidFill>
              </a:rPr>
              <a:t>Communication</a:t>
            </a:r>
            <a:r>
              <a:rPr lang="en-US" altLang="en-US" dirty="0" smtClean="0"/>
              <a:t> – one or more cores send their current partial sums to another core.</a:t>
            </a:r>
          </a:p>
          <a:p>
            <a:r>
              <a:rPr lang="en-US" altLang="en-US" dirty="0" smtClean="0">
                <a:solidFill>
                  <a:srgbClr val="3399FF"/>
                </a:solidFill>
              </a:rPr>
              <a:t>Load balancing </a:t>
            </a:r>
            <a:r>
              <a:rPr lang="en-US" altLang="en-US" dirty="0" smtClean="0"/>
              <a:t>– share the work evenly among the cores so that one is not heavily loaded.</a:t>
            </a:r>
          </a:p>
          <a:p>
            <a:r>
              <a:rPr lang="en-US" altLang="en-US" dirty="0" smtClean="0">
                <a:solidFill>
                  <a:srgbClr val="3399FF"/>
                </a:solidFill>
              </a:rPr>
              <a:t>Synchronization</a:t>
            </a:r>
            <a:r>
              <a:rPr lang="en-US" altLang="en-US" dirty="0" smtClean="0"/>
              <a:t> – because each core works at its own pace, make sure cores do not get too far ahead of the rest.</a:t>
            </a:r>
          </a:p>
        </p:txBody>
      </p:sp>
      <p:sp>
        <p:nvSpPr>
          <p:cNvPr id="5"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0" cap="none" spc="0" normalizeH="0" baseline="0" noProof="0" smtClean="0">
                <a:ln>
                  <a:noFill/>
                </a:ln>
                <a:solidFill>
                  <a:srgbClr val="0066FF"/>
                </a:solidFill>
                <a:effectLst/>
                <a:uLnTx/>
                <a:uFillTx/>
                <a:latin typeface="Arial"/>
                <a:ea typeface="+mj-ea"/>
                <a:cs typeface="+mj-cs"/>
              </a:rPr>
              <a:t>Coordination</a:t>
            </a:r>
            <a:endParaRPr kumimoji="0" lang="en-US" altLang="en-US" sz="4000" b="1" i="0" u="none" strike="noStrike" kern="0" cap="none" spc="0" normalizeH="0" baseline="0" noProof="0" dirty="0" smtClean="0">
              <a:ln>
                <a:noFill/>
              </a:ln>
              <a:solidFill>
                <a:srgbClr val="0066FF"/>
              </a:solidFill>
              <a:effectLst/>
              <a:uLnTx/>
              <a:uFillTx/>
              <a:latin typeface="Arial"/>
              <a:ea typeface="+mj-ea"/>
              <a:cs typeface="+mj-cs"/>
            </a:endParaRPr>
          </a:p>
        </p:txBody>
      </p:sp>
    </p:spTree>
    <p:extLst>
      <p:ext uri="{BB962C8B-B14F-4D97-AF65-F5344CB8AC3E}">
        <p14:creationId xmlns:p14="http://schemas.microsoft.com/office/powerpoint/2010/main" val="10440579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8048" y="584508"/>
            <a:ext cx="9703558" cy="5993713"/>
          </a:xfrm>
          <a:prstGeom prst="rect">
            <a:avLst/>
          </a:prstGeom>
        </p:spPr>
      </p:pic>
    </p:spTree>
    <p:extLst>
      <p:ext uri="{BB962C8B-B14F-4D97-AF65-F5344CB8AC3E}">
        <p14:creationId xmlns:p14="http://schemas.microsoft.com/office/powerpoint/2010/main" val="23152861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7166" y="667035"/>
            <a:ext cx="10420349" cy="5774708"/>
          </a:xfrm>
          <a:prstGeom prst="rect">
            <a:avLst/>
          </a:prstGeom>
        </p:spPr>
      </p:pic>
    </p:spTree>
    <p:extLst>
      <p:ext uri="{BB962C8B-B14F-4D97-AF65-F5344CB8AC3E}">
        <p14:creationId xmlns:p14="http://schemas.microsoft.com/office/powerpoint/2010/main" val="20626208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31320" y="698452"/>
            <a:ext cx="10137515" cy="6159547"/>
          </a:xfrm>
          <a:prstGeom prst="rect">
            <a:avLst/>
          </a:prstGeom>
        </p:spPr>
      </p:pic>
    </p:spTree>
    <p:extLst>
      <p:ext uri="{BB962C8B-B14F-4D97-AF65-F5344CB8AC3E}">
        <p14:creationId xmlns:p14="http://schemas.microsoft.com/office/powerpoint/2010/main" val="34709721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3457" y="696036"/>
            <a:ext cx="10290412" cy="5977719"/>
          </a:xfrm>
          <a:prstGeom prst="rect">
            <a:avLst/>
          </a:prstGeom>
        </p:spPr>
      </p:pic>
    </p:spTree>
    <p:extLst>
      <p:ext uri="{BB962C8B-B14F-4D97-AF65-F5344CB8AC3E}">
        <p14:creationId xmlns:p14="http://schemas.microsoft.com/office/powerpoint/2010/main" val="28917512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847" y="364462"/>
            <a:ext cx="11140269" cy="1815882"/>
          </a:xfrm>
          <a:prstGeom prst="rect">
            <a:avLst/>
          </a:prstGeom>
        </p:spPr>
        <p:txBody>
          <a:bodyPr wrap="square">
            <a:spAutoFit/>
          </a:bodyPr>
          <a:lstStyle/>
          <a:p>
            <a:pPr algn="just" eaLnBrk="0" fontAlgn="base" hangingPunct="0">
              <a:spcBef>
                <a:spcPct val="0"/>
              </a:spcBef>
              <a:spcAft>
                <a:spcPct val="0"/>
              </a:spcAft>
              <a:defRPr/>
            </a:pPr>
            <a:r>
              <a:rPr lang="en-US" sz="2800" dirty="0">
                <a:solidFill>
                  <a:srgbClr val="0033CC"/>
                </a:solidFill>
                <a:latin typeface="Arial"/>
              </a:rPr>
              <a:t> • CUDA: is an API for programming </a:t>
            </a:r>
            <a:r>
              <a:rPr lang="en-US" sz="2800" dirty="0" err="1">
                <a:solidFill>
                  <a:srgbClr val="0033CC"/>
                </a:solidFill>
                <a:latin typeface="Arial"/>
              </a:rPr>
              <a:t>Nvidia</a:t>
            </a:r>
            <a:r>
              <a:rPr lang="en-US" sz="2800" dirty="0">
                <a:solidFill>
                  <a:srgbClr val="0033CC"/>
                </a:solidFill>
                <a:latin typeface="Arial"/>
              </a:rPr>
              <a:t> GPUs,</a:t>
            </a:r>
          </a:p>
          <a:p>
            <a:pPr algn="just" eaLnBrk="0" fontAlgn="base" hangingPunct="0">
              <a:spcBef>
                <a:spcPct val="0"/>
              </a:spcBef>
              <a:spcAft>
                <a:spcPct val="0"/>
              </a:spcAft>
              <a:defRPr/>
            </a:pPr>
            <a:r>
              <a:rPr lang="en-US" sz="2800" dirty="0">
                <a:solidFill>
                  <a:srgbClr val="0033CC"/>
                </a:solidFill>
                <a:latin typeface="Arial"/>
              </a:rPr>
              <a:t>which have aspects of all four of our classifications: shared memory and distributed memory, SIMD, and MIMD. We will, however, be focusing on the shared memory SIMD and MIMD aspects of the API.</a:t>
            </a:r>
            <a:endParaRPr lang="en-IN" sz="2800" dirty="0">
              <a:solidFill>
                <a:srgbClr val="0033CC"/>
              </a:solidFill>
              <a:latin typeface="Arial"/>
            </a:endParaRPr>
          </a:p>
        </p:txBody>
      </p:sp>
    </p:spTree>
    <p:extLst>
      <p:ext uri="{BB962C8B-B14F-4D97-AF65-F5344CB8AC3E}">
        <p14:creationId xmlns:p14="http://schemas.microsoft.com/office/powerpoint/2010/main" val="24735925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66FF"/>
                </a:solidFill>
                <a:effectLst/>
                <a:uLnTx/>
                <a:uFillTx/>
                <a:latin typeface="Arial"/>
                <a:ea typeface="+mn-ea"/>
                <a:cs typeface="+mn-cs"/>
              </a:rPr>
              <a:t>Concurrent computing </a:t>
            </a: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 a program is one in which multiple tasks can be </a:t>
            </a:r>
            <a:r>
              <a:rPr kumimoji="0" lang="en-US" altLang="en-US" sz="3200" b="0" i="0" u="sng" strike="noStrike" kern="0" cap="none" spc="0" normalizeH="0" baseline="0" noProof="0" smtClean="0">
                <a:ln>
                  <a:noFill/>
                </a:ln>
                <a:solidFill>
                  <a:srgbClr val="003399"/>
                </a:solidFill>
                <a:effectLst/>
                <a:uLnTx/>
                <a:uFillTx/>
                <a:latin typeface="Arial"/>
                <a:ea typeface="+mn-ea"/>
                <a:cs typeface="+mn-cs"/>
              </a:rPr>
              <a:t>in progress </a:t>
            </a: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at any instant.</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66FF"/>
                </a:solidFill>
                <a:effectLst/>
                <a:uLnTx/>
                <a:uFillTx/>
                <a:latin typeface="Arial"/>
                <a:ea typeface="+mn-ea"/>
                <a:cs typeface="+mn-cs"/>
              </a:rPr>
              <a:t>Parallel computing </a:t>
            </a: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 a program is one in which multiple tasks </a:t>
            </a:r>
            <a:r>
              <a:rPr kumimoji="0" lang="en-US" altLang="en-US" sz="3200" b="0" i="0" u="sng" strike="noStrike" kern="0" cap="none" spc="0" normalizeH="0" baseline="0" noProof="0" smtClean="0">
                <a:ln>
                  <a:noFill/>
                </a:ln>
                <a:solidFill>
                  <a:srgbClr val="003399"/>
                </a:solidFill>
                <a:effectLst/>
                <a:uLnTx/>
                <a:uFillTx/>
                <a:latin typeface="Arial"/>
                <a:ea typeface="+mn-ea"/>
                <a:cs typeface="+mn-cs"/>
              </a:rPr>
              <a:t>cooperate closely </a:t>
            </a: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to solve a problem</a:t>
            </a:r>
          </a:p>
          <a:p>
            <a:pPr marL="342900" marR="0" lvl="0" indent="-342900" algn="l" defTabSz="914400" rtl="0" eaLnBrk="0" fontAlgn="base" latinLnBrk="0" hangingPunct="0">
              <a:lnSpc>
                <a:spcPct val="100000"/>
              </a:lnSpc>
              <a:spcBef>
                <a:spcPct val="20000"/>
              </a:spcBef>
              <a:spcAft>
                <a:spcPct val="0"/>
              </a:spcAft>
              <a:buClr>
                <a:srgbClr val="0033CC"/>
              </a:buClr>
              <a:buSzPct val="60000"/>
              <a:buFont typeface="Wingdings" panose="05000000000000000000" pitchFamily="2" charset="2"/>
              <a:buChar char="n"/>
              <a:tabLst/>
              <a:defRPr/>
            </a:pPr>
            <a:r>
              <a:rPr kumimoji="0" lang="en-US" altLang="en-US" sz="3200" b="0" i="0" u="none" strike="noStrike" kern="0" cap="none" spc="0" normalizeH="0" baseline="0" noProof="0" smtClean="0">
                <a:ln>
                  <a:noFill/>
                </a:ln>
                <a:solidFill>
                  <a:srgbClr val="0066FF"/>
                </a:solidFill>
                <a:effectLst/>
                <a:uLnTx/>
                <a:uFillTx/>
                <a:latin typeface="Arial"/>
                <a:ea typeface="+mn-ea"/>
                <a:cs typeface="+mn-cs"/>
              </a:rPr>
              <a:t>Distributed computing </a:t>
            </a:r>
            <a:r>
              <a:rPr kumimoji="0" lang="en-US" altLang="en-US" sz="3200" b="0" i="0" u="none" strike="noStrike" kern="0" cap="none" spc="0" normalizeH="0" baseline="0" noProof="0" smtClean="0">
                <a:ln>
                  <a:noFill/>
                </a:ln>
                <a:solidFill>
                  <a:srgbClr val="003399"/>
                </a:solidFill>
                <a:effectLst/>
                <a:uLnTx/>
                <a:uFillTx/>
                <a:latin typeface="Arial"/>
                <a:ea typeface="+mn-ea"/>
                <a:cs typeface="+mn-cs"/>
              </a:rPr>
              <a:t>– a program may need to cooperate with other programs to solve a problem.</a:t>
            </a:r>
            <a:endParaRPr kumimoji="0" lang="en-US" altLang="en-US" sz="3200" b="0" i="0" u="none" strike="noStrike" kern="0" cap="none" spc="0" normalizeH="0" baseline="0" noProof="0" dirty="0" smtClean="0">
              <a:ln>
                <a:noFill/>
              </a:ln>
              <a:solidFill>
                <a:srgbClr val="003399"/>
              </a:solidFill>
              <a:effectLst/>
              <a:uLnTx/>
              <a:uFillTx/>
              <a:latin typeface="Arial"/>
              <a:ea typeface="+mn-ea"/>
              <a:cs typeface="+mn-cs"/>
            </a:endParaRPr>
          </a:p>
        </p:txBody>
      </p:sp>
      <p:sp>
        <p:nvSpPr>
          <p:cNvPr id="7" name="Title 1"/>
          <p:cNvSpPr txBox="1">
            <a:spLocks/>
          </p:cNvSpPr>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smtClean="0">
                <a:ln>
                  <a:noFill/>
                </a:ln>
                <a:solidFill>
                  <a:srgbClr val="0066FF"/>
                </a:solidFill>
                <a:effectLst/>
                <a:uLnTx/>
                <a:uFillTx/>
                <a:latin typeface="Arial"/>
                <a:ea typeface="+mj-ea"/>
                <a:cs typeface="+mj-cs"/>
              </a:rPr>
              <a:t>Concurrent,Parallel,Distributed</a:t>
            </a:r>
            <a:endParaRPr kumimoji="0" lang="en-US" altLang="en-US" sz="3200" b="1" i="0" u="none" strike="noStrike" kern="0" cap="none" spc="0" normalizeH="0" baseline="0" noProof="0" dirty="0" smtClean="0">
              <a:ln>
                <a:noFill/>
              </a:ln>
              <a:solidFill>
                <a:srgbClr val="0066FF"/>
              </a:solidFill>
              <a:effectLst/>
              <a:uLnTx/>
              <a:uFillTx/>
              <a:latin typeface="Arial"/>
              <a:ea typeface="+mj-ea"/>
              <a:cs typeface="+mj-cs"/>
            </a:endParaRPr>
          </a:p>
        </p:txBody>
      </p:sp>
    </p:spTree>
    <p:extLst>
      <p:ext uri="{BB962C8B-B14F-4D97-AF65-F5344CB8AC3E}">
        <p14:creationId xmlns:p14="http://schemas.microsoft.com/office/powerpoint/2010/main" val="416262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9750" y="765175"/>
            <a:ext cx="10910722" cy="4462760"/>
          </a:xfrm>
          <a:prstGeom prst="rect">
            <a:avLst/>
          </a:prstGeom>
        </p:spPr>
        <p:txBody>
          <a:bodyPr wrap="square">
            <a:spAutoFit/>
          </a:bodyPr>
          <a:lstStyle/>
          <a:p>
            <a:pPr eaLnBrk="0" fontAlgn="base" hangingPunct="0">
              <a:spcBef>
                <a:spcPct val="0"/>
              </a:spcBef>
              <a:spcAft>
                <a:spcPct val="0"/>
              </a:spcAft>
              <a:defRPr/>
            </a:pPr>
            <a:r>
              <a:rPr lang="en-US" sz="3200" b="1" dirty="0">
                <a:solidFill>
                  <a:srgbClr val="0066FF"/>
                </a:solidFill>
                <a:latin typeface="Arial"/>
              </a:rPr>
              <a:t>Some benefits of using parallel APIs:</a:t>
            </a:r>
          </a:p>
          <a:p>
            <a:pPr algn="just" eaLnBrk="0" fontAlgn="base" hangingPunct="0">
              <a:spcBef>
                <a:spcPct val="0"/>
              </a:spcBef>
              <a:spcAft>
                <a:spcPct val="0"/>
              </a:spcAft>
              <a:buFont typeface="Arial" panose="020B0604020202020204" pitchFamily="34" charset="0"/>
              <a:buChar char="•"/>
              <a:defRPr/>
            </a:pPr>
            <a:r>
              <a:rPr lang="en-US" sz="2800" dirty="0">
                <a:solidFill>
                  <a:srgbClr val="001D35"/>
                </a:solidFill>
                <a:latin typeface="Google Sans"/>
              </a:rPr>
              <a:t>Faster response times</a:t>
            </a:r>
          </a:p>
          <a:p>
            <a:pPr algn="just" eaLnBrk="0" fontAlgn="base" hangingPunct="0">
              <a:spcBef>
                <a:spcPct val="0"/>
              </a:spcBef>
              <a:spcAft>
                <a:spcPct val="0"/>
              </a:spcAft>
              <a:buFont typeface="Arial" panose="020B0604020202020204" pitchFamily="34" charset="0"/>
              <a:buChar char="•"/>
              <a:defRPr/>
            </a:pPr>
            <a:r>
              <a:rPr lang="en-US" sz="2800" dirty="0">
                <a:solidFill>
                  <a:srgbClr val="001D35"/>
                </a:solidFill>
                <a:latin typeface="Google Sans"/>
              </a:rPr>
              <a:t>Parallel APIs can lead to faster response times, which can improve the user experience.</a:t>
            </a:r>
          </a:p>
          <a:p>
            <a:pPr algn="just" eaLnBrk="0" fontAlgn="base" hangingPunct="0">
              <a:spcBef>
                <a:spcPct val="0"/>
              </a:spcBef>
              <a:spcAft>
                <a:spcPct val="0"/>
              </a:spcAft>
              <a:buFont typeface="Arial" panose="020B0604020202020204" pitchFamily="34" charset="0"/>
              <a:buChar char="•"/>
              <a:defRPr/>
            </a:pPr>
            <a:r>
              <a:rPr lang="en-US" sz="2800" dirty="0">
                <a:solidFill>
                  <a:srgbClr val="001D35"/>
                </a:solidFill>
                <a:latin typeface="Google Sans"/>
              </a:rPr>
              <a:t>Optimized resource utilization</a:t>
            </a:r>
          </a:p>
          <a:p>
            <a:pPr algn="just" eaLnBrk="0" fontAlgn="base" hangingPunct="0">
              <a:spcBef>
                <a:spcPct val="0"/>
              </a:spcBef>
              <a:spcAft>
                <a:spcPct val="0"/>
              </a:spcAft>
              <a:buFont typeface="Arial" panose="020B0604020202020204" pitchFamily="34" charset="0"/>
              <a:buChar char="•"/>
              <a:defRPr/>
            </a:pPr>
            <a:r>
              <a:rPr lang="en-US" sz="2800" dirty="0">
                <a:solidFill>
                  <a:srgbClr val="001D35"/>
                </a:solidFill>
                <a:latin typeface="Google Sans"/>
              </a:rPr>
              <a:t>Parallel APIs can optimize resource utilization by enabling simultaneous data retrieval.</a:t>
            </a:r>
          </a:p>
          <a:p>
            <a:pPr algn="just" eaLnBrk="0" fontAlgn="base" hangingPunct="0">
              <a:spcBef>
                <a:spcPct val="0"/>
              </a:spcBef>
              <a:spcAft>
                <a:spcPct val="0"/>
              </a:spcAft>
              <a:buFont typeface="Arial" panose="020B0604020202020204" pitchFamily="34" charset="0"/>
              <a:buChar char="•"/>
              <a:defRPr/>
            </a:pPr>
            <a:r>
              <a:rPr lang="en-US" sz="2800" dirty="0">
                <a:solidFill>
                  <a:srgbClr val="001D35"/>
                </a:solidFill>
                <a:latin typeface="Google Sans"/>
              </a:rPr>
              <a:t>Handling complex scenarios</a:t>
            </a:r>
          </a:p>
          <a:p>
            <a:pPr algn="just" eaLnBrk="0" fontAlgn="base" hangingPunct="0">
              <a:spcBef>
                <a:spcPct val="0"/>
              </a:spcBef>
              <a:spcAft>
                <a:spcPct val="0"/>
              </a:spcAft>
              <a:buFont typeface="Arial" panose="020B0604020202020204" pitchFamily="34" charset="0"/>
              <a:buChar char="•"/>
              <a:defRPr/>
            </a:pPr>
            <a:r>
              <a:rPr lang="en-US" sz="2800" dirty="0">
                <a:solidFill>
                  <a:srgbClr val="001D35"/>
                </a:solidFill>
                <a:latin typeface="Google Sans"/>
              </a:rPr>
              <a:t>Parallel APIs can handle complex or dynamic scenarios that require coordination or synchronization among multiple APIs</a:t>
            </a:r>
          </a:p>
        </p:txBody>
      </p:sp>
    </p:spTree>
    <p:extLst>
      <p:ext uri="{BB962C8B-B14F-4D97-AF65-F5344CB8AC3E}">
        <p14:creationId xmlns:p14="http://schemas.microsoft.com/office/powerpoint/2010/main" val="1330894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p:cNvSpPr>
            <a:spLocks noChangeArrowheads="1"/>
          </p:cNvSpPr>
          <p:nvPr/>
        </p:nvSpPr>
        <p:spPr bwMode="auto">
          <a:xfrm>
            <a:off x="873457" y="1569257"/>
            <a:ext cx="100584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lgn="ctr" eaLnBrk="1" hangingPunct="1">
              <a:buClr>
                <a:schemeClr val="tx1"/>
              </a:buClr>
              <a:buFont typeface="Wingdings" panose="05000000000000000000" pitchFamily="2" charset="2"/>
              <a:buNone/>
            </a:pPr>
            <a:r>
              <a:rPr lang="en-AU" altLang="en-US" sz="4000" b="1" cap="all" dirty="0">
                <a:solidFill>
                  <a:srgbClr val="0066FF"/>
                </a:solidFill>
                <a:latin typeface="+mj-lt"/>
                <a:ea typeface="+mj-ea"/>
                <a:cs typeface="+mj-cs"/>
              </a:rPr>
              <a:t>Parallel Hardware </a:t>
            </a:r>
            <a:endParaRPr lang="en-AU" altLang="en-US" sz="4000" b="1" cap="all" dirty="0" smtClean="0">
              <a:solidFill>
                <a:srgbClr val="0066FF"/>
              </a:solidFill>
              <a:latin typeface="+mj-lt"/>
              <a:ea typeface="+mj-ea"/>
              <a:cs typeface="+mj-cs"/>
            </a:endParaRPr>
          </a:p>
          <a:p>
            <a:pPr algn="ctr" eaLnBrk="1" hangingPunct="1">
              <a:buClr>
                <a:schemeClr val="tx1"/>
              </a:buClr>
              <a:buFont typeface="Wingdings" panose="05000000000000000000" pitchFamily="2" charset="2"/>
              <a:buNone/>
            </a:pPr>
            <a:r>
              <a:rPr lang="en-AU" altLang="en-US" sz="4000" b="1" cap="all" dirty="0" smtClean="0">
                <a:solidFill>
                  <a:srgbClr val="0066FF"/>
                </a:solidFill>
                <a:latin typeface="+mj-lt"/>
                <a:ea typeface="+mj-ea"/>
                <a:cs typeface="+mj-cs"/>
              </a:rPr>
              <a:t>and </a:t>
            </a:r>
          </a:p>
          <a:p>
            <a:pPr algn="ctr" eaLnBrk="1" hangingPunct="1">
              <a:buClr>
                <a:schemeClr val="tx1"/>
              </a:buClr>
              <a:buFont typeface="Wingdings" panose="05000000000000000000" pitchFamily="2" charset="2"/>
              <a:buNone/>
            </a:pPr>
            <a:r>
              <a:rPr lang="en-AU" altLang="en-US" sz="4000" b="1" cap="all" dirty="0" smtClean="0">
                <a:solidFill>
                  <a:srgbClr val="0066FF"/>
                </a:solidFill>
                <a:latin typeface="+mj-lt"/>
                <a:ea typeface="+mj-ea"/>
                <a:cs typeface="+mj-cs"/>
              </a:rPr>
              <a:t>Parallel </a:t>
            </a:r>
            <a:r>
              <a:rPr lang="en-AU" altLang="en-US" sz="4000" b="1" cap="all" dirty="0">
                <a:solidFill>
                  <a:srgbClr val="0066FF"/>
                </a:solidFill>
                <a:latin typeface="+mj-lt"/>
                <a:ea typeface="+mj-ea"/>
                <a:cs typeface="+mj-cs"/>
              </a:rPr>
              <a:t>Software</a:t>
            </a:r>
            <a:endParaRPr lang="en-GB" altLang="en-US" sz="4000" b="1" cap="all" dirty="0">
              <a:solidFill>
                <a:srgbClr val="0066FF"/>
              </a:solidFill>
              <a:latin typeface="+mj-lt"/>
              <a:ea typeface="+mj-ea"/>
              <a:cs typeface="+mj-cs"/>
            </a:endParaRPr>
          </a:p>
        </p:txBody>
      </p:sp>
    </p:spTree>
    <p:extLst>
      <p:ext uri="{BB962C8B-B14F-4D97-AF65-F5344CB8AC3E}">
        <p14:creationId xmlns:p14="http://schemas.microsoft.com/office/powerpoint/2010/main" val="3288151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3F1A70-8E48-404E-B41C-132C04FCD549}"/>
              </a:ext>
            </a:extLst>
          </p:cNvPr>
          <p:cNvSpPr txBox="1"/>
          <p:nvPr/>
        </p:nvSpPr>
        <p:spPr>
          <a:xfrm>
            <a:off x="995082" y="292436"/>
            <a:ext cx="9386047" cy="5695405"/>
          </a:xfrm>
          <a:prstGeom prst="rect">
            <a:avLst/>
          </a:prstGeom>
          <a:noFill/>
        </p:spPr>
        <p:txBody>
          <a:bodyPr wrap="square">
            <a:spAutoFit/>
          </a:bodyPr>
          <a:lstStyle/>
          <a:p>
            <a:pPr algn="just">
              <a:lnSpc>
                <a:spcPct val="150000"/>
              </a:lnSpc>
              <a:spcAft>
                <a:spcPts val="800"/>
              </a:spcAf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Distributed computing is a branch of computer science that deals with the design and implementation of systems where computing resources, such as processors, memory, and storage, are spread across multiple computers but work together to achieve a common goal. Instead of relying on a single powerful machine, distributed computing uses a network of interconnected computers (called nodes) to solve complex problems more efficiently and reliably.</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Distributed computing enables computers to collaborate over networks, making systems faster, scalable, and more reliable.</a:t>
            </a:r>
          </a:p>
          <a:p>
            <a:pPr>
              <a:lnSpc>
                <a:spcPct val="150000"/>
              </a:lnSpc>
            </a:pPr>
            <a:r>
              <a:rPr lang="en-IN" sz="2000" b="1" dirty="0">
                <a:effectLst/>
                <a:latin typeface="Times New Roman" panose="02020603050405020304" pitchFamily="18" charset="0"/>
                <a:ea typeface="Times New Roman" panose="02020603050405020304" pitchFamily="18" charset="0"/>
              </a:rPr>
              <a:t>Key Characteristics:</a:t>
            </a:r>
          </a:p>
          <a:p>
            <a:pPr marL="342900" lvl="0" indent="-342900">
              <a:lnSpc>
                <a:spcPct val="150000"/>
              </a:lnSpc>
              <a:tabLst>
                <a:tab pos="457200" algn="l"/>
              </a:tabLst>
            </a:pPr>
            <a:r>
              <a:rPr lang="en-IN" sz="1800" dirty="0">
                <a:effectLst/>
                <a:latin typeface="Times New Roman" panose="02020603050405020304" pitchFamily="18" charset="0"/>
                <a:ea typeface="Times New Roman" panose="02020603050405020304" pitchFamily="18" charset="0"/>
              </a:rPr>
              <a:t>Multiple Nodes: Involves more than one computer working together.</a:t>
            </a:r>
          </a:p>
          <a:p>
            <a:pPr marL="342900" lvl="0" indent="-342900">
              <a:lnSpc>
                <a:spcPct val="150000"/>
              </a:lnSpc>
              <a:tabLst>
                <a:tab pos="457200" algn="l"/>
              </a:tabLst>
            </a:pPr>
            <a:r>
              <a:rPr lang="en-IN" sz="1800" dirty="0">
                <a:effectLst/>
                <a:latin typeface="Times New Roman" panose="02020603050405020304" pitchFamily="18" charset="0"/>
                <a:ea typeface="Times New Roman" panose="02020603050405020304" pitchFamily="18" charset="0"/>
              </a:rPr>
              <a:t>Resource Sharing: Nodes share hardware, software, and data resources.</a:t>
            </a:r>
          </a:p>
          <a:p>
            <a:pPr marL="342900" lvl="0" indent="-342900">
              <a:lnSpc>
                <a:spcPct val="150000"/>
              </a:lnSpc>
              <a:tabLst>
                <a:tab pos="457200" algn="l"/>
              </a:tabLst>
            </a:pPr>
            <a:r>
              <a:rPr lang="en-IN" sz="1800" dirty="0">
                <a:effectLst/>
                <a:latin typeface="Times New Roman" panose="02020603050405020304" pitchFamily="18" charset="0"/>
                <a:ea typeface="Times New Roman" panose="02020603050405020304" pitchFamily="18" charset="0"/>
              </a:rPr>
              <a:t>Concurrency: Tasks can be performed simultaneously across multiple systems.</a:t>
            </a:r>
          </a:p>
          <a:p>
            <a:pPr marL="342900" lvl="0" indent="-342900">
              <a:lnSpc>
                <a:spcPct val="150000"/>
              </a:lnSpc>
              <a:tabLst>
                <a:tab pos="457200" algn="l"/>
              </a:tabLst>
            </a:pPr>
            <a:r>
              <a:rPr lang="en-IN" sz="1800" dirty="0">
                <a:effectLst/>
                <a:latin typeface="Times New Roman" panose="02020603050405020304" pitchFamily="18" charset="0"/>
                <a:ea typeface="Times New Roman" panose="02020603050405020304" pitchFamily="18" charset="0"/>
              </a:rPr>
              <a:t>Scalability: Easy to add or remove machines to handle workload changes.</a:t>
            </a:r>
          </a:p>
          <a:p>
            <a:pPr marL="342900" lvl="0" indent="-342900">
              <a:lnSpc>
                <a:spcPct val="150000"/>
              </a:lnSpc>
              <a:tabLst>
                <a:tab pos="457200" algn="l"/>
              </a:tabLst>
            </a:pPr>
            <a:r>
              <a:rPr lang="en-IN" sz="1800" dirty="0">
                <a:effectLst/>
                <a:latin typeface="Times New Roman" panose="02020603050405020304" pitchFamily="18" charset="0"/>
                <a:ea typeface="Times New Roman" panose="02020603050405020304" pitchFamily="18" charset="0"/>
              </a:rPr>
              <a:t>Fault Tolerance: Even if one node fails, the system continues functioning.</a:t>
            </a:r>
          </a:p>
        </p:txBody>
      </p:sp>
    </p:spTree>
    <p:extLst>
      <p:ext uri="{BB962C8B-B14F-4D97-AF65-F5344CB8AC3E}">
        <p14:creationId xmlns:p14="http://schemas.microsoft.com/office/powerpoint/2010/main" val="30052498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213" y="4724401"/>
            <a:ext cx="7772400" cy="1362075"/>
          </a:xfrm>
        </p:spPr>
        <p:txBody>
          <a:bodyPr>
            <a:normAutofit/>
          </a:bodyPr>
          <a:lstStyle/>
          <a:p>
            <a:pPr>
              <a:defRPr/>
            </a:pPr>
            <a:r>
              <a:rPr lang="en-US" b="1" cap="all" dirty="0">
                <a:solidFill>
                  <a:srgbClr val="0066FF"/>
                </a:solidFill>
              </a:rPr>
              <a:t>Parallel hardware</a:t>
            </a:r>
          </a:p>
        </p:txBody>
      </p:sp>
      <p:pic>
        <p:nvPicPr>
          <p:cNvPr id="13317"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025" y="1844675"/>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052513"/>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3068638"/>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938" y="549275"/>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3" y="333375"/>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313" y="1484313"/>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8" y="1268413"/>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3" y="21336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0" y="2276475"/>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2" descr="C:\Documents and Settings\liszka\Local Settings\Temporary Internet Files\Content.IE5\Q7HGDQRM\MC9004339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175" y="2492375"/>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52372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6"/>
          <p:cNvSpPr>
            <a:spLocks noGrp="1"/>
          </p:cNvSpPr>
          <p:nvPr>
            <p:ph type="title"/>
          </p:nvPr>
        </p:nvSpPr>
        <p:spPr>
          <a:xfrm>
            <a:off x="713134" y="149995"/>
            <a:ext cx="10515600" cy="1325563"/>
          </a:xfrm>
        </p:spPr>
        <p:txBody>
          <a:bodyPr>
            <a:normAutofit/>
          </a:bodyPr>
          <a:lstStyle/>
          <a:p>
            <a:pPr eaLnBrk="0" fontAlgn="base" hangingPunct="0">
              <a:spcAft>
                <a:spcPct val="0"/>
              </a:spcAft>
              <a:defRPr/>
            </a:pPr>
            <a:r>
              <a:rPr lang="en-US" altLang="en-US" sz="4000" b="1" cap="all" dirty="0">
                <a:solidFill>
                  <a:srgbClr val="0066FF"/>
                </a:solidFill>
              </a:rPr>
              <a:t>Classifications of </a:t>
            </a:r>
            <a:r>
              <a:rPr lang="en-US" altLang="en-US" sz="4000" b="1" cap="all" dirty="0" smtClean="0">
                <a:solidFill>
                  <a:srgbClr val="0066FF"/>
                </a:solidFill>
              </a:rPr>
              <a:t>parallel </a:t>
            </a:r>
            <a:r>
              <a:rPr lang="en-IN" sz="4000" b="1" cap="all" dirty="0" smtClean="0">
                <a:solidFill>
                  <a:srgbClr val="0066FF"/>
                </a:solidFill>
              </a:rPr>
              <a:t>Computers</a:t>
            </a:r>
            <a:endParaRPr lang="en-US" altLang="en-US" sz="4000" b="1" cap="all" dirty="0">
              <a:solidFill>
                <a:srgbClr val="0066FF"/>
              </a:solidFill>
            </a:endParaRPr>
          </a:p>
        </p:txBody>
      </p:sp>
      <p:grpSp>
        <p:nvGrpSpPr>
          <p:cNvPr id="14340" name="Group 18"/>
          <p:cNvGrpSpPr/>
          <p:nvPr/>
        </p:nvGrpSpPr>
        <p:grpSpPr bwMode="auto">
          <a:xfrm>
            <a:off x="2312049" y="1475558"/>
            <a:ext cx="7317769" cy="4648660"/>
            <a:chOff x="1331640" y="508304"/>
            <a:chExt cx="7317080" cy="4648888"/>
          </a:xfrm>
        </p:grpSpPr>
        <p:sp>
          <p:nvSpPr>
            <p:cNvPr id="9" name="TextBox 8"/>
            <p:cNvSpPr txBox="1"/>
            <p:nvPr/>
          </p:nvSpPr>
          <p:spPr>
            <a:xfrm>
              <a:off x="1749812" y="1657147"/>
              <a:ext cx="2731132" cy="1138829"/>
            </a:xfrm>
            <a:prstGeom prst="rect">
              <a:avLst/>
            </a:prstGeom>
            <a:noFill/>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00"/>
                </a:buClr>
                <a:buSzPct val="6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SISD</a:t>
              </a:r>
            </a:p>
            <a:p>
              <a:pPr marL="0" marR="0" lvl="0" indent="0" algn="ctr"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1200" cap="none" spc="0" normalizeH="0" baseline="0" noProof="0" dirty="0">
                  <a:ln>
                    <a:noFill/>
                  </a:ln>
                  <a:solidFill>
                    <a:prstClr val="black"/>
                  </a:solidFill>
                  <a:effectLst/>
                  <a:uLnTx/>
                  <a:uFillTx/>
                  <a:latin typeface="Calibri Light"/>
                  <a:ea typeface="+mn-ea"/>
                  <a:cs typeface="+mn-cs"/>
                </a:rPr>
                <a:t>Single instruction stream</a:t>
              </a:r>
            </a:p>
            <a:p>
              <a:pPr marL="0" marR="0" lvl="0" indent="0" algn="ctr"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1200" cap="none" spc="0" normalizeH="0" baseline="0" noProof="0" dirty="0">
                  <a:ln>
                    <a:noFill/>
                  </a:ln>
                  <a:solidFill>
                    <a:prstClr val="black"/>
                  </a:solidFill>
                  <a:effectLst/>
                  <a:uLnTx/>
                  <a:uFillTx/>
                  <a:latin typeface="Calibri Light"/>
                  <a:ea typeface="+mn-ea"/>
                  <a:cs typeface="+mn-cs"/>
                </a:rPr>
                <a:t>Single data stream</a:t>
              </a:r>
            </a:p>
          </p:txBody>
        </p:sp>
        <p:sp>
          <p:nvSpPr>
            <p:cNvPr id="10" name="TextBox 9"/>
            <p:cNvSpPr txBox="1"/>
            <p:nvPr/>
          </p:nvSpPr>
          <p:spPr>
            <a:xfrm>
              <a:off x="5105122" y="1485124"/>
              <a:ext cx="2731132" cy="1138829"/>
            </a:xfrm>
            <a:prstGeom prst="rect">
              <a:avLst/>
            </a:prstGeom>
            <a:noFill/>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00"/>
                </a:buClr>
                <a:buSzPct val="6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(SIMD)</a:t>
              </a:r>
            </a:p>
            <a:p>
              <a:pPr marL="0" marR="0" lvl="0" indent="0" algn="ctr"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1200" cap="none" spc="0" normalizeH="0" baseline="0" noProof="0" dirty="0">
                  <a:ln>
                    <a:noFill/>
                  </a:ln>
                  <a:solidFill>
                    <a:prstClr val="black"/>
                  </a:solidFill>
                  <a:effectLst/>
                  <a:uLnTx/>
                  <a:uFillTx/>
                  <a:latin typeface="Calibri Light"/>
                  <a:ea typeface="+mn-ea"/>
                  <a:cs typeface="+mn-cs"/>
                </a:rPr>
                <a:t>Single instruction stream</a:t>
              </a:r>
            </a:p>
            <a:p>
              <a:pPr marL="0" marR="0" lvl="0" indent="0" algn="ctr"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1200" cap="none" spc="0" normalizeH="0" baseline="0" noProof="0" dirty="0">
                  <a:ln>
                    <a:noFill/>
                  </a:ln>
                  <a:solidFill>
                    <a:prstClr val="black"/>
                  </a:solidFill>
                  <a:effectLst/>
                  <a:uLnTx/>
                  <a:uFillTx/>
                  <a:latin typeface="Calibri Light"/>
                  <a:ea typeface="+mn-ea"/>
                  <a:cs typeface="+mn-cs"/>
                </a:rPr>
                <a:t>Multiple data stream</a:t>
              </a:r>
            </a:p>
          </p:txBody>
        </p:sp>
        <p:sp>
          <p:nvSpPr>
            <p:cNvPr id="12" name="TextBox 11"/>
            <p:cNvSpPr txBox="1"/>
            <p:nvPr/>
          </p:nvSpPr>
          <p:spPr>
            <a:xfrm>
              <a:off x="1719486" y="3285437"/>
              <a:ext cx="3021249" cy="1138829"/>
            </a:xfrm>
            <a:prstGeom prst="rect">
              <a:avLst/>
            </a:prstGeom>
            <a:noFill/>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00"/>
                </a:buClr>
                <a:buSzPct val="6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MISD</a:t>
              </a:r>
            </a:p>
            <a:p>
              <a:pPr marL="0" marR="0" lvl="0" indent="0" algn="ctr"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Multiple </a:t>
              </a:r>
              <a:r>
                <a:rPr kumimoji="0" lang="en-US" sz="2000" b="0" i="0" u="none" strike="noStrike" kern="1200" cap="none" spc="0" normalizeH="0" baseline="0" noProof="0" dirty="0">
                  <a:ln>
                    <a:noFill/>
                  </a:ln>
                  <a:solidFill>
                    <a:prstClr val="black"/>
                  </a:solidFill>
                  <a:effectLst/>
                  <a:uLnTx/>
                  <a:uFillTx/>
                  <a:latin typeface="Calibri Light"/>
                  <a:ea typeface="+mn-ea"/>
                  <a:cs typeface="+mn-cs"/>
                </a:rPr>
                <a:t>instruction stream</a:t>
              </a:r>
            </a:p>
            <a:p>
              <a:pPr marL="0" marR="0" lvl="0" indent="0" algn="ctr"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1200" cap="none" spc="0" normalizeH="0" baseline="0" noProof="0" dirty="0">
                  <a:ln>
                    <a:noFill/>
                  </a:ln>
                  <a:solidFill>
                    <a:prstClr val="black"/>
                  </a:solidFill>
                  <a:effectLst/>
                  <a:uLnTx/>
                  <a:uFillTx/>
                  <a:latin typeface="Calibri Light"/>
                  <a:ea typeface="+mn-ea"/>
                  <a:cs typeface="+mn-cs"/>
                </a:rPr>
                <a:t>Single data stream</a:t>
              </a:r>
            </a:p>
          </p:txBody>
        </p:sp>
        <p:sp>
          <p:nvSpPr>
            <p:cNvPr id="13" name="TextBox 12"/>
            <p:cNvSpPr txBox="1"/>
            <p:nvPr/>
          </p:nvSpPr>
          <p:spPr>
            <a:xfrm>
              <a:off x="4959270" y="3285437"/>
              <a:ext cx="3021249" cy="1138829"/>
            </a:xfrm>
            <a:prstGeom prst="rect">
              <a:avLst/>
            </a:prstGeom>
            <a:noFill/>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00"/>
                </a:buClr>
                <a:buSzPct val="6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(MIMD)</a:t>
              </a:r>
            </a:p>
            <a:p>
              <a:pPr marL="0" marR="0" lvl="0" indent="0" algn="ctr"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Multiple </a:t>
              </a:r>
              <a:r>
                <a:rPr kumimoji="0" lang="en-US" sz="2000" b="0" i="0" u="none" strike="noStrike" kern="1200" cap="none" spc="0" normalizeH="0" baseline="0" noProof="0" dirty="0">
                  <a:ln>
                    <a:noFill/>
                  </a:ln>
                  <a:solidFill>
                    <a:prstClr val="black"/>
                  </a:solidFill>
                  <a:effectLst/>
                  <a:uLnTx/>
                  <a:uFillTx/>
                  <a:latin typeface="Calibri Light"/>
                  <a:ea typeface="+mn-ea"/>
                  <a:cs typeface="+mn-cs"/>
                </a:rPr>
                <a:t>instruction stream</a:t>
              </a:r>
            </a:p>
            <a:p>
              <a:pPr marL="0" marR="0" lvl="0" indent="0" algn="ctr"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1200" cap="none" spc="0" normalizeH="0" baseline="0" noProof="0" dirty="0">
                  <a:ln>
                    <a:noFill/>
                  </a:ln>
                  <a:solidFill>
                    <a:prstClr val="black"/>
                  </a:solidFill>
                  <a:effectLst/>
                  <a:uLnTx/>
                  <a:uFillTx/>
                  <a:latin typeface="Calibri Light"/>
                  <a:ea typeface="+mn-ea"/>
                  <a:cs typeface="+mn-cs"/>
                </a:rPr>
                <a:t>Multiple data stream</a:t>
              </a:r>
            </a:p>
          </p:txBody>
        </p:sp>
        <p:sp>
          <p:nvSpPr>
            <p:cNvPr id="14346" name="Rectangle 13"/>
            <p:cNvSpPr>
              <a:spLocks noChangeArrowheads="1"/>
            </p:cNvSpPr>
            <p:nvPr/>
          </p:nvSpPr>
          <p:spPr bwMode="auto">
            <a:xfrm>
              <a:off x="1519928" y="508304"/>
              <a:ext cx="7128792" cy="584804"/>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endParaRPr kumimoji="0" lang="en-GB" altLang="en-US"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cxnSp>
          <p:nvCxnSpPr>
            <p:cNvPr id="14347" name="Straight Connector 15"/>
            <p:cNvCxnSpPr>
              <a:cxnSpLocks noChangeShapeType="1"/>
              <a:stCxn id="14346" idx="0"/>
              <a:endCxn id="14346" idx="2"/>
            </p:cNvCxnSpPr>
            <p:nvPr/>
          </p:nvCxnSpPr>
          <p:spPr bwMode="auto">
            <a:xfrm rot="16200000" flipH="1">
              <a:off x="2879812" y="3140968"/>
              <a:ext cx="4032448"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14348" name="Straight Connector 17"/>
            <p:cNvCxnSpPr>
              <a:cxnSpLocks noChangeShapeType="1"/>
              <a:stCxn id="14346" idx="1"/>
              <a:endCxn id="14346" idx="3"/>
            </p:cNvCxnSpPr>
            <p:nvPr/>
          </p:nvCxnSpPr>
          <p:spPr bwMode="auto">
            <a:xfrm rot="10800000" flipH="1">
              <a:off x="1331640" y="3140968"/>
              <a:ext cx="7128792"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sp>
        <p:nvSpPr>
          <p:cNvPr id="14341" name="Rectangle 20"/>
          <p:cNvSpPr>
            <a:spLocks noChangeArrowheads="1"/>
          </p:cNvSpPr>
          <p:nvPr/>
        </p:nvSpPr>
        <p:spPr bwMode="auto">
          <a:xfrm rot="1898227">
            <a:off x="2526156" y="5361715"/>
            <a:ext cx="167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srgbClr val="000000"/>
              </a:buClr>
              <a:buSzPct val="60000"/>
              <a:buFont typeface="Wingdings" panose="05000000000000000000" pitchFamily="2" charset="2"/>
              <a:buNone/>
              <a:tabLst/>
              <a:defRPr/>
            </a:pPr>
            <a:r>
              <a:rPr kumimoji="0" lang="en-US" altLang="en-US" sz="20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not covered</a:t>
            </a:r>
          </a:p>
        </p:txBody>
      </p:sp>
      <p:sp>
        <p:nvSpPr>
          <p:cNvPr id="2" name="Rectangle 1"/>
          <p:cNvSpPr/>
          <p:nvPr/>
        </p:nvSpPr>
        <p:spPr>
          <a:xfrm>
            <a:off x="3351379" y="1418450"/>
            <a:ext cx="345825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smtClean="0">
                <a:ln>
                  <a:noFill/>
                </a:ln>
                <a:solidFill>
                  <a:prstClr val="black"/>
                </a:solidFill>
                <a:effectLst/>
                <a:uLnTx/>
                <a:uFillTx/>
                <a:latin typeface="Calibri"/>
                <a:ea typeface="+mn-ea"/>
                <a:cs typeface="+mn-cs"/>
              </a:rPr>
              <a:t>Flynn’s </a:t>
            </a:r>
            <a:r>
              <a:rPr kumimoji="0" lang="en-IN" sz="3600" b="0" i="0" u="none" strike="noStrike" kern="1200" cap="none" spc="0" normalizeH="0" baseline="0" noProof="0" dirty="0">
                <a:ln>
                  <a:noFill/>
                </a:ln>
                <a:solidFill>
                  <a:prstClr val="black"/>
                </a:solidFill>
                <a:effectLst/>
                <a:uLnTx/>
                <a:uFillTx/>
                <a:latin typeface="Calibri"/>
                <a:ea typeface="+mn-ea"/>
                <a:cs typeface="+mn-cs"/>
              </a:rPr>
              <a:t>Taxonomy</a:t>
            </a:r>
          </a:p>
        </p:txBody>
      </p:sp>
    </p:spTree>
    <p:extLst>
      <p:ext uri="{BB962C8B-B14F-4D97-AF65-F5344CB8AC3E}">
        <p14:creationId xmlns:p14="http://schemas.microsoft.com/office/powerpoint/2010/main" val="17591625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a:solidFill>
                  <a:schemeClr val="tx1">
                    <a:lumMod val="95000"/>
                    <a:lumOff val="5000"/>
                  </a:schemeClr>
                </a:solidFill>
              </a:rPr>
              <a:t>Single Instruction, Single Data (SISD)</a:t>
            </a:r>
          </a:p>
        </p:txBody>
      </p:sp>
      <p:sp>
        <p:nvSpPr>
          <p:cNvPr id="15363" name="Content Placeholder 2"/>
          <p:cNvSpPr>
            <a:spLocks noGrp="1"/>
          </p:cNvSpPr>
          <p:nvPr>
            <p:ph idx="1"/>
          </p:nvPr>
        </p:nvSpPr>
        <p:spPr>
          <a:xfrm>
            <a:off x="6754814" y="1828800"/>
            <a:ext cx="3608387" cy="4724400"/>
          </a:xfrm>
        </p:spPr>
        <p:txBody>
          <a:bodyPr/>
          <a:lstStyle/>
          <a:p>
            <a:pPr eaLnBrk="1" hangingPunct="1">
              <a:buFont typeface="Wingdings" panose="05000000000000000000" pitchFamily="2" charset="2"/>
              <a:buChar char="Ø"/>
            </a:pPr>
            <a:r>
              <a:rPr lang="en-US" altLang="en-US" sz="2400"/>
              <a:t>Serial (non-parallel) computer</a:t>
            </a:r>
          </a:p>
          <a:p>
            <a:pPr eaLnBrk="1" hangingPunct="1">
              <a:buFont typeface="Wingdings" panose="05000000000000000000" pitchFamily="2" charset="2"/>
              <a:buChar char="Ø"/>
            </a:pPr>
            <a:r>
              <a:rPr lang="en-US" altLang="en-US" sz="2400"/>
              <a:t>Single Instruction: Only one instruction stream is being acted on by the CPU during any one clock cycle</a:t>
            </a:r>
          </a:p>
          <a:p>
            <a:pPr eaLnBrk="1" hangingPunct="1">
              <a:buFont typeface="Wingdings" panose="05000000000000000000" pitchFamily="2" charset="2"/>
              <a:buChar char="Ø"/>
            </a:pPr>
            <a:r>
              <a:rPr lang="en-US" altLang="en-US" sz="2400"/>
              <a:t>Single Data: Only one data stream is being used as input during any one clock cycle</a:t>
            </a:r>
            <a:endParaRPr lang="en-IN" altLang="en-US" sz="2400"/>
          </a:p>
        </p:txBody>
      </p:sp>
      <p:pic>
        <p:nvPicPr>
          <p:cNvPr id="1536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250" y="2084388"/>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8339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dirty="0">
                <a:solidFill>
                  <a:schemeClr val="tx1">
                    <a:lumMod val="95000"/>
                    <a:lumOff val="5000"/>
                  </a:schemeClr>
                </a:solidFill>
              </a:rPr>
              <a:t>Single Instruction, Multiple Data (SIMD)</a:t>
            </a:r>
            <a:br>
              <a:rPr lang="en-IN" dirty="0">
                <a:solidFill>
                  <a:schemeClr val="tx1">
                    <a:lumMod val="95000"/>
                    <a:lumOff val="5000"/>
                  </a:schemeClr>
                </a:solidFill>
              </a:rPr>
            </a:br>
            <a:endParaRPr lang="en-IN" dirty="0">
              <a:solidFill>
                <a:schemeClr val="tx1">
                  <a:lumMod val="95000"/>
                  <a:lumOff val="5000"/>
                </a:schemeClr>
              </a:solidFill>
            </a:endParaRPr>
          </a:p>
        </p:txBody>
      </p:sp>
      <p:pic>
        <p:nvPicPr>
          <p:cNvPr id="1638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946650" y="3481388"/>
            <a:ext cx="5721350" cy="3200400"/>
          </a:xfrm>
        </p:spPr>
      </p:pic>
      <p:pic>
        <p:nvPicPr>
          <p:cNvPr id="1638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46262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1750"/>
            <a:ext cx="8686800" cy="958850"/>
          </a:xfrm>
        </p:spPr>
        <p:txBody>
          <a:bodyPr>
            <a:normAutofit fontScale="90000"/>
          </a:bodyPr>
          <a:lstStyle/>
          <a:p>
            <a:pPr>
              <a:defRPr/>
            </a:pPr>
            <a:r>
              <a:rPr lang="en-US" dirty="0">
                <a:solidFill>
                  <a:schemeClr val="tx1">
                    <a:lumMod val="95000"/>
                    <a:lumOff val="5000"/>
                  </a:schemeClr>
                </a:solidFill>
              </a:rPr>
              <a:t>Multiple Instruction, Single Data (MISD)</a:t>
            </a:r>
            <a:endParaRPr lang="en-IN" dirty="0">
              <a:solidFill>
                <a:schemeClr val="tx1">
                  <a:lumMod val="95000"/>
                  <a:lumOff val="5000"/>
                </a:schemeClr>
              </a:solidFill>
            </a:endParaRPr>
          </a:p>
        </p:txBody>
      </p:sp>
      <p:pic>
        <p:nvPicPr>
          <p:cNvPr id="1741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8200" y="11430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4114800"/>
            <a:ext cx="5738812"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2704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9" y="193676"/>
            <a:ext cx="9380561" cy="709613"/>
          </a:xfrm>
        </p:spPr>
        <p:txBody>
          <a:bodyPr>
            <a:normAutofit fontScale="90000"/>
          </a:bodyPr>
          <a:lstStyle/>
          <a:p>
            <a:pPr>
              <a:defRPr/>
            </a:pPr>
            <a:r>
              <a:rPr lang="fr-FR" dirty="0">
                <a:solidFill>
                  <a:schemeClr val="tx1">
                    <a:lumMod val="95000"/>
                    <a:lumOff val="5000"/>
                  </a:schemeClr>
                </a:solidFill>
              </a:rPr>
              <a:t>Multiple Instruction, Multiple Data (MIMD)</a:t>
            </a:r>
            <a:endParaRPr lang="en-IN" dirty="0">
              <a:solidFill>
                <a:schemeClr val="tx1">
                  <a:lumMod val="95000"/>
                  <a:lumOff val="5000"/>
                </a:schemeClr>
              </a:solidFill>
            </a:endParaRPr>
          </a:p>
        </p:txBody>
      </p:sp>
      <p:pic>
        <p:nvPicPr>
          <p:cNvPr id="184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62000"/>
            <a:ext cx="4343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9476" y="3130551"/>
            <a:ext cx="4556125"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74058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979" y="274638"/>
            <a:ext cx="9616697" cy="612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49376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6"/>
          <p:cNvSpPr>
            <a:spLocks noGrp="1"/>
          </p:cNvSpPr>
          <p:nvPr>
            <p:ph type="title"/>
          </p:nvPr>
        </p:nvSpPr>
        <p:spPr/>
        <p:txBody>
          <a:bodyPr/>
          <a:lstStyle/>
          <a:p>
            <a:r>
              <a:rPr lang="en-US" altLang="en-US" dirty="0" smtClean="0"/>
              <a:t>Alternative classification based on how the core access memory</a:t>
            </a:r>
          </a:p>
        </p:txBody>
      </p:sp>
      <p:sp>
        <p:nvSpPr>
          <p:cNvPr id="2" name="Rectangle 1"/>
          <p:cNvSpPr/>
          <p:nvPr/>
        </p:nvSpPr>
        <p:spPr>
          <a:xfrm>
            <a:off x="1034483" y="1690688"/>
            <a:ext cx="9773407" cy="2805063"/>
          </a:xfrm>
          <a:prstGeom prst="rect">
            <a:avLst/>
          </a:prstGeom>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3399"/>
                </a:solidFill>
                <a:effectLst/>
                <a:uLnTx/>
                <a:uFillTx/>
                <a:latin typeface="Calibri"/>
                <a:ea typeface="+mn-ea"/>
                <a:cs typeface="+mn-cs"/>
              </a:rPr>
              <a:t>In </a:t>
            </a:r>
            <a:r>
              <a:rPr kumimoji="0" lang="en-US" sz="2400" b="1" i="0" u="none" strike="noStrike" kern="1200" cap="none" spc="0" normalizeH="0" baseline="0" noProof="0" dirty="0">
                <a:ln>
                  <a:noFill/>
                </a:ln>
                <a:solidFill>
                  <a:srgbClr val="003399"/>
                </a:solidFill>
                <a:effectLst/>
                <a:uLnTx/>
                <a:uFillTx/>
                <a:latin typeface="Calibri"/>
                <a:ea typeface="+mn-ea"/>
                <a:cs typeface="+mn-cs"/>
              </a:rPr>
              <a:t>shared memory </a:t>
            </a:r>
            <a:r>
              <a:rPr kumimoji="0" lang="en-US" sz="2400" b="0" i="0" u="none" strike="noStrike" kern="1200" cap="none" spc="0" normalizeH="0" baseline="0" noProof="0" dirty="0">
                <a:ln>
                  <a:noFill/>
                </a:ln>
                <a:solidFill>
                  <a:srgbClr val="003399"/>
                </a:solidFill>
                <a:effectLst/>
                <a:uLnTx/>
                <a:uFillTx/>
                <a:latin typeface="Calibri"/>
                <a:ea typeface="+mn-ea"/>
                <a:cs typeface="+mn-cs"/>
              </a:rPr>
              <a:t>systems, the cores can share access to memory locations, and the cores coordinate their work by modifying shared memory locations.</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3399"/>
                </a:solidFill>
                <a:effectLst/>
                <a:uLnTx/>
                <a:uFillTx/>
                <a:latin typeface="Calibri"/>
                <a:ea typeface="+mn-ea"/>
                <a:cs typeface="+mn-cs"/>
              </a:rPr>
              <a:t> In </a:t>
            </a:r>
            <a:r>
              <a:rPr kumimoji="0" lang="en-US" sz="2400" b="1" i="0" u="none" strike="noStrike" kern="1200" cap="none" spc="0" normalizeH="0" baseline="0" noProof="0" dirty="0">
                <a:ln>
                  <a:noFill/>
                </a:ln>
                <a:solidFill>
                  <a:srgbClr val="003399"/>
                </a:solidFill>
                <a:effectLst/>
                <a:uLnTx/>
                <a:uFillTx/>
                <a:latin typeface="Calibri"/>
                <a:ea typeface="+mn-ea"/>
                <a:cs typeface="+mn-cs"/>
              </a:rPr>
              <a:t>distributed memory </a:t>
            </a:r>
            <a:r>
              <a:rPr kumimoji="0" lang="en-US" sz="2400" b="0" i="0" u="none" strike="noStrike" kern="1200" cap="none" spc="0" normalizeH="0" baseline="0" noProof="0" dirty="0">
                <a:ln>
                  <a:noFill/>
                </a:ln>
                <a:solidFill>
                  <a:srgbClr val="003399"/>
                </a:solidFill>
                <a:effectLst/>
                <a:uLnTx/>
                <a:uFillTx/>
                <a:latin typeface="Calibri"/>
                <a:ea typeface="+mn-ea"/>
                <a:cs typeface="+mn-cs"/>
              </a:rPr>
              <a:t>systems, each core has its own, private memory, and the cores coordinate their work by communicating across a network.</a:t>
            </a:r>
            <a:endParaRPr kumimoji="0" lang="en-IN" sz="2400" b="0" i="0" u="none" strike="noStrike" kern="1200" cap="none" spc="0" normalizeH="0" baseline="0" noProof="0" dirty="0">
              <a:ln>
                <a:noFill/>
              </a:ln>
              <a:solidFill>
                <a:srgbClr val="003399"/>
              </a:solidFill>
              <a:effectLst/>
              <a:uLnTx/>
              <a:uFillTx/>
              <a:latin typeface="Calibri"/>
              <a:ea typeface="+mn-ea"/>
              <a:cs typeface="+mn-cs"/>
            </a:endParaRPr>
          </a:p>
        </p:txBody>
      </p:sp>
    </p:spTree>
    <p:extLst>
      <p:ext uri="{BB962C8B-B14F-4D97-AF65-F5344CB8AC3E}">
        <p14:creationId xmlns:p14="http://schemas.microsoft.com/office/powerpoint/2010/main" val="5945378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838200" y="254640"/>
            <a:ext cx="10515600" cy="562923"/>
          </a:xfrm>
        </p:spPr>
        <p:txBody>
          <a:bodyPr>
            <a:noAutofit/>
          </a:bodyPr>
          <a:lstStyle/>
          <a:p>
            <a:r>
              <a:rPr lang="en-US" altLang="en-US" b="1" dirty="0">
                <a:solidFill>
                  <a:srgbClr val="003399"/>
                </a:solidFill>
                <a:latin typeface="+mn-lt"/>
                <a:ea typeface="+mn-ea"/>
                <a:cs typeface="+mn-cs"/>
              </a:rPr>
              <a:t>SIMD</a:t>
            </a:r>
          </a:p>
        </p:txBody>
      </p:sp>
      <p:sp>
        <p:nvSpPr>
          <p:cNvPr id="21507" name="Content Placeholder 2"/>
          <p:cNvSpPr>
            <a:spLocks noGrp="1"/>
          </p:cNvSpPr>
          <p:nvPr>
            <p:ph idx="1"/>
          </p:nvPr>
        </p:nvSpPr>
        <p:spPr>
          <a:xfrm>
            <a:off x="1064526" y="1104166"/>
            <a:ext cx="9726304" cy="5111750"/>
          </a:xfrm>
        </p:spPr>
        <p:txBody>
          <a:bodyPr/>
          <a:lstStyle/>
          <a:p>
            <a:pPr algn="just"/>
            <a:r>
              <a:rPr lang="en-US" altLang="en-US" dirty="0"/>
              <a:t>Parallelism achieved by dividing data among the processors.</a:t>
            </a:r>
          </a:p>
          <a:p>
            <a:pPr algn="just"/>
            <a:r>
              <a:rPr lang="en-US" altLang="en-US" dirty="0"/>
              <a:t>SIMD systems operate on multiple data streams by applying the same instruction to multiple data items, so SIMD system can be thought of as having a single control unit and multiple data paths.</a:t>
            </a:r>
          </a:p>
          <a:p>
            <a:pPr algn="just"/>
            <a:r>
              <a:rPr lang="en-US" altLang="en-US" dirty="0" smtClean="0"/>
              <a:t>Parallelism </a:t>
            </a:r>
            <a:r>
              <a:rPr lang="en-US" altLang="en-US" dirty="0"/>
              <a:t>that’s obtained by dividing data among the processors and having the processors all apply (more or less) the same instructions to their subsets of the data is called </a:t>
            </a:r>
            <a:r>
              <a:rPr lang="en-IN" altLang="en-US" dirty="0" smtClean="0"/>
              <a:t>data-parallelism.</a:t>
            </a:r>
            <a:endParaRPr lang="en-US" altLang="en-US" dirty="0" smtClean="0"/>
          </a:p>
          <a:p>
            <a:pPr algn="just"/>
            <a:endParaRPr lang="en-US" altLang="en-US" dirty="0" smtClean="0"/>
          </a:p>
          <a:p>
            <a:pPr algn="just"/>
            <a:endParaRPr lang="en-US" altLang="en-US" dirty="0" smtClean="0"/>
          </a:p>
        </p:txBody>
      </p:sp>
    </p:spTree>
    <p:extLst>
      <p:ext uri="{BB962C8B-B14F-4D97-AF65-F5344CB8AC3E}">
        <p14:creationId xmlns:p14="http://schemas.microsoft.com/office/powerpoint/2010/main" val="7867285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altLang="en-US" b="1" dirty="0">
                <a:solidFill>
                  <a:srgbClr val="003399"/>
                </a:solidFill>
                <a:latin typeface="+mn-lt"/>
                <a:ea typeface="+mn-ea"/>
                <a:cs typeface="+mn-cs"/>
              </a:rPr>
              <a:t>SIMD example</a:t>
            </a:r>
          </a:p>
        </p:txBody>
      </p:sp>
      <p:sp>
        <p:nvSpPr>
          <p:cNvPr id="22532" name="Rectangle 4"/>
          <p:cNvSpPr>
            <a:spLocks noChangeArrowheads="1"/>
          </p:cNvSpPr>
          <p:nvPr/>
        </p:nvSpPr>
        <p:spPr bwMode="auto">
          <a:xfrm>
            <a:off x="4522789" y="1946276"/>
            <a:ext cx="720725" cy="584775"/>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endParaRPr kumimoji="0" lang="en-GB" altLang="en-US"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22533" name="Rectangle 5"/>
          <p:cNvSpPr>
            <a:spLocks noChangeArrowheads="1"/>
          </p:cNvSpPr>
          <p:nvPr/>
        </p:nvSpPr>
        <p:spPr bwMode="auto">
          <a:xfrm>
            <a:off x="4235451" y="1587500"/>
            <a:ext cx="1438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66FF"/>
                </a:solidFill>
                <a:effectLst/>
                <a:uLnTx/>
                <a:uFillTx/>
                <a:latin typeface="Arial" panose="020B0604020202020204" pitchFamily="34" charset="0"/>
                <a:ea typeface="+mn-ea"/>
                <a:cs typeface="+mn-cs"/>
              </a:rPr>
              <a:t>control unit</a:t>
            </a:r>
            <a:endParaRPr kumimoji="0" lang="en-US" altLang="en-US" sz="3200" b="0" i="0" u="none" strike="noStrike" kern="1200" cap="none" spc="0" normalizeH="0" baseline="0" noProof="0">
              <a:ln>
                <a:noFill/>
              </a:ln>
              <a:solidFill>
                <a:srgbClr val="0066FF"/>
              </a:solidFill>
              <a:effectLst/>
              <a:uLnTx/>
              <a:uFillTx/>
              <a:latin typeface="Arial Black" panose="020B0A04020102020204" pitchFamily="34" charset="0"/>
              <a:ea typeface="+mn-ea"/>
              <a:cs typeface="+mn-cs"/>
            </a:endParaRPr>
          </a:p>
        </p:txBody>
      </p:sp>
      <p:sp>
        <p:nvSpPr>
          <p:cNvPr id="22534" name="Rectangle 6"/>
          <p:cNvSpPr>
            <a:spLocks noChangeArrowheads="1"/>
          </p:cNvSpPr>
          <p:nvPr/>
        </p:nvSpPr>
        <p:spPr bwMode="auto">
          <a:xfrm>
            <a:off x="2578101" y="2811464"/>
            <a:ext cx="720725" cy="584775"/>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endParaRPr kumimoji="0" lang="en-GB" altLang="en-US"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22535" name="Rectangle 7"/>
          <p:cNvSpPr>
            <a:spLocks noChangeArrowheads="1"/>
          </p:cNvSpPr>
          <p:nvPr/>
        </p:nvSpPr>
        <p:spPr bwMode="auto">
          <a:xfrm>
            <a:off x="3875089" y="2811464"/>
            <a:ext cx="719137" cy="584775"/>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endParaRPr kumimoji="0" lang="en-GB" altLang="en-US"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22536" name="Rectangle 8"/>
          <p:cNvSpPr>
            <a:spLocks noChangeArrowheads="1"/>
          </p:cNvSpPr>
          <p:nvPr/>
        </p:nvSpPr>
        <p:spPr bwMode="auto">
          <a:xfrm>
            <a:off x="6394451" y="2811464"/>
            <a:ext cx="720725" cy="584775"/>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endParaRPr kumimoji="0" lang="en-GB" altLang="en-US"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22537" name="Rectangle 9"/>
          <p:cNvSpPr>
            <a:spLocks noChangeArrowheads="1"/>
          </p:cNvSpPr>
          <p:nvPr/>
        </p:nvSpPr>
        <p:spPr bwMode="auto">
          <a:xfrm>
            <a:off x="2578101" y="3314700"/>
            <a:ext cx="779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ALU</a:t>
            </a:r>
            <a:r>
              <a:rPr kumimoji="0" lang="en-US" altLang="en-US" sz="2000" b="0" i="0" u="none" strike="noStrike" kern="1200" cap="none" spc="0" normalizeH="0" baseline="-25000" noProof="0">
                <a:ln>
                  <a:noFill/>
                </a:ln>
                <a:solidFill>
                  <a:srgbClr val="0066FF"/>
                </a:solidFill>
                <a:effectLst/>
                <a:uLnTx/>
                <a:uFillTx/>
                <a:latin typeface="Arial" panose="020B0604020202020204" pitchFamily="34" charset="0"/>
                <a:ea typeface="+mn-ea"/>
                <a:cs typeface="+mn-cs"/>
              </a:rPr>
              <a:t>1</a:t>
            </a:r>
            <a:endParaRPr kumimoji="0" lang="en-US" altLang="en-US" sz="3200" b="0" i="0" u="none" strike="noStrike" kern="1200" cap="none" spc="0" normalizeH="0" baseline="-25000" noProof="0">
              <a:ln>
                <a:noFill/>
              </a:ln>
              <a:solidFill>
                <a:srgbClr val="0066FF"/>
              </a:solidFill>
              <a:effectLst/>
              <a:uLnTx/>
              <a:uFillTx/>
              <a:latin typeface="Arial Black" panose="020B0A04020102020204" pitchFamily="34" charset="0"/>
              <a:ea typeface="+mn-ea"/>
              <a:cs typeface="+mn-cs"/>
            </a:endParaRPr>
          </a:p>
        </p:txBody>
      </p:sp>
      <p:sp>
        <p:nvSpPr>
          <p:cNvPr id="22538" name="Rectangle 10"/>
          <p:cNvSpPr>
            <a:spLocks noChangeArrowheads="1"/>
          </p:cNvSpPr>
          <p:nvPr/>
        </p:nvSpPr>
        <p:spPr bwMode="auto">
          <a:xfrm>
            <a:off x="3875088" y="3314700"/>
            <a:ext cx="779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ALU</a:t>
            </a:r>
            <a:r>
              <a:rPr kumimoji="0" lang="en-US" altLang="en-US" sz="2000" b="0" i="0" u="none" strike="noStrike" kern="1200" cap="none" spc="0" normalizeH="0" baseline="-25000" noProof="0">
                <a:ln>
                  <a:noFill/>
                </a:ln>
                <a:solidFill>
                  <a:srgbClr val="0066FF"/>
                </a:solidFill>
                <a:effectLst/>
                <a:uLnTx/>
                <a:uFillTx/>
                <a:latin typeface="Arial" panose="020B0604020202020204" pitchFamily="34" charset="0"/>
                <a:ea typeface="+mn-ea"/>
                <a:cs typeface="+mn-cs"/>
              </a:rPr>
              <a:t>2</a:t>
            </a:r>
            <a:endParaRPr kumimoji="0" lang="en-US" altLang="en-US" sz="3200" b="0" i="0" u="none" strike="noStrike" kern="1200" cap="none" spc="0" normalizeH="0" baseline="-25000" noProof="0">
              <a:ln>
                <a:noFill/>
              </a:ln>
              <a:solidFill>
                <a:srgbClr val="0066FF"/>
              </a:solidFill>
              <a:effectLst/>
              <a:uLnTx/>
              <a:uFillTx/>
              <a:latin typeface="Arial Black" panose="020B0A04020102020204" pitchFamily="34" charset="0"/>
              <a:ea typeface="+mn-ea"/>
              <a:cs typeface="+mn-cs"/>
            </a:endParaRPr>
          </a:p>
        </p:txBody>
      </p:sp>
      <p:sp>
        <p:nvSpPr>
          <p:cNvPr id="22539" name="Rectangle 11"/>
          <p:cNvSpPr>
            <a:spLocks noChangeArrowheads="1"/>
          </p:cNvSpPr>
          <p:nvPr/>
        </p:nvSpPr>
        <p:spPr bwMode="auto">
          <a:xfrm>
            <a:off x="6394451" y="3314700"/>
            <a:ext cx="779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ALU</a:t>
            </a:r>
            <a:r>
              <a:rPr kumimoji="0" lang="en-US" altLang="en-US" sz="2000" b="0" i="0" u="none" strike="noStrike" kern="1200" cap="none" spc="0" normalizeH="0" baseline="-25000" noProof="0">
                <a:ln>
                  <a:noFill/>
                </a:ln>
                <a:solidFill>
                  <a:srgbClr val="0066FF"/>
                </a:solidFill>
                <a:effectLst/>
                <a:uLnTx/>
                <a:uFillTx/>
                <a:latin typeface="Arial" panose="020B0604020202020204" pitchFamily="34" charset="0"/>
                <a:ea typeface="+mn-ea"/>
                <a:cs typeface="+mn-cs"/>
              </a:rPr>
              <a:t>n</a:t>
            </a:r>
            <a:endParaRPr kumimoji="0" lang="en-US" altLang="en-US" sz="3200" b="0" i="0" u="none" strike="noStrike" kern="1200" cap="none" spc="0" normalizeH="0" baseline="-25000" noProof="0">
              <a:ln>
                <a:noFill/>
              </a:ln>
              <a:solidFill>
                <a:srgbClr val="0066FF"/>
              </a:solidFill>
              <a:effectLst/>
              <a:uLnTx/>
              <a:uFillTx/>
              <a:latin typeface="Arial Black" panose="020B0A04020102020204" pitchFamily="34" charset="0"/>
              <a:ea typeface="+mn-ea"/>
              <a:cs typeface="+mn-cs"/>
            </a:endParaRPr>
          </a:p>
        </p:txBody>
      </p:sp>
      <p:sp>
        <p:nvSpPr>
          <p:cNvPr id="22540" name="Rectangle 12"/>
          <p:cNvSpPr>
            <a:spLocks noChangeArrowheads="1"/>
          </p:cNvSpPr>
          <p:nvPr/>
        </p:nvSpPr>
        <p:spPr bwMode="auto">
          <a:xfrm>
            <a:off x="5243513" y="2667001"/>
            <a:ext cx="646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t>
            </a:r>
            <a:endParaRPr kumimoji="0" lang="en-US" altLang="en-US" sz="36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22541" name="TextBox 13"/>
          <p:cNvSpPr txBox="1">
            <a:spLocks noChangeArrowheads="1"/>
          </p:cNvSpPr>
          <p:nvPr/>
        </p:nvSpPr>
        <p:spPr bwMode="auto">
          <a:xfrm>
            <a:off x="3011489" y="4035425"/>
            <a:ext cx="3843337"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32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for (i = 0; i &lt; n; i++)</a:t>
            </a:r>
          </a:p>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32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     x[i] += y[i];</a:t>
            </a:r>
          </a:p>
        </p:txBody>
      </p:sp>
      <p:cxnSp>
        <p:nvCxnSpPr>
          <p:cNvPr id="22542" name="Elbow Connector 15"/>
          <p:cNvCxnSpPr>
            <a:cxnSpLocks noChangeShapeType="1"/>
            <a:stCxn id="22532" idx="1"/>
            <a:endCxn id="22534" idx="0"/>
          </p:cNvCxnSpPr>
          <p:nvPr/>
        </p:nvCxnSpPr>
        <p:spPr bwMode="auto">
          <a:xfrm rot="10800000" flipV="1">
            <a:off x="2938464" y="2163763"/>
            <a:ext cx="1584325" cy="647700"/>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22543" name="Elbow Connector 15"/>
          <p:cNvCxnSpPr>
            <a:cxnSpLocks noChangeShapeType="1"/>
          </p:cNvCxnSpPr>
          <p:nvPr/>
        </p:nvCxnSpPr>
        <p:spPr bwMode="auto">
          <a:xfrm rot="10800000" flipH="1" flipV="1">
            <a:off x="5243514" y="2163763"/>
            <a:ext cx="1584325" cy="647700"/>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22544" name="Straight Arrow Connector 22"/>
          <p:cNvCxnSpPr>
            <a:cxnSpLocks noChangeShapeType="1"/>
            <a:stCxn id="22535" idx="0"/>
          </p:cNvCxnSpPr>
          <p:nvPr/>
        </p:nvCxnSpPr>
        <p:spPr bwMode="auto">
          <a:xfrm rot="5400000" flipH="1" flipV="1">
            <a:off x="3910807" y="2486820"/>
            <a:ext cx="647700" cy="1587"/>
          </a:xfrm>
          <a:prstGeom prst="straightConnector1">
            <a:avLst/>
          </a:prstGeom>
          <a:noFill/>
          <a:ln w="9525" algn="ctr">
            <a:solidFill>
              <a:schemeClr val="tx1"/>
            </a:solidFill>
            <a:round/>
            <a:headEnd type="arrow" w="med" len="med"/>
          </a:ln>
          <a:extLst>
            <a:ext uri="{909E8E84-426E-40DD-AFC4-6F175D3DCCD1}">
              <a14:hiddenFill xmlns:a14="http://schemas.microsoft.com/office/drawing/2010/main">
                <a:noFill/>
              </a14:hiddenFill>
            </a:ext>
          </a:extLst>
        </p:spPr>
      </p:cxnSp>
      <p:sp>
        <p:nvSpPr>
          <p:cNvPr id="22545" name="Rectangle 23"/>
          <p:cNvSpPr>
            <a:spLocks noChangeArrowheads="1"/>
          </p:cNvSpPr>
          <p:nvPr/>
        </p:nvSpPr>
        <p:spPr bwMode="auto">
          <a:xfrm>
            <a:off x="2578101" y="2811463"/>
            <a:ext cx="708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x[1]</a:t>
            </a:r>
            <a:endParaRPr kumimoji="0" lang="en-US" altLang="en-US" sz="24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22546" name="Rectangle 24"/>
          <p:cNvSpPr>
            <a:spLocks noChangeArrowheads="1"/>
          </p:cNvSpPr>
          <p:nvPr/>
        </p:nvSpPr>
        <p:spPr bwMode="auto">
          <a:xfrm>
            <a:off x="3875089" y="2811463"/>
            <a:ext cx="706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x[2]</a:t>
            </a:r>
            <a:endParaRPr kumimoji="0" lang="en-US" altLang="en-US" sz="24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22547" name="Rectangle 25"/>
          <p:cNvSpPr>
            <a:spLocks noChangeArrowheads="1"/>
          </p:cNvSpPr>
          <p:nvPr/>
        </p:nvSpPr>
        <p:spPr bwMode="auto">
          <a:xfrm>
            <a:off x="6394450" y="2811463"/>
            <a:ext cx="72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prstClr val="black"/>
                </a:solidFill>
                <a:effectLst/>
                <a:uLnTx/>
                <a:uFillTx/>
                <a:latin typeface="Bodoni MT" panose="02070603080606020203" pitchFamily="18" charset="0"/>
                <a:ea typeface="+mn-ea"/>
                <a:cs typeface="+mn-cs"/>
              </a:rPr>
              <a:t>x[n]</a:t>
            </a:r>
            <a:endParaRPr kumimoji="0" lang="en-US" altLang="en-US" sz="24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22548" name="Rectangle 26"/>
          <p:cNvSpPr>
            <a:spLocks noChangeArrowheads="1"/>
          </p:cNvSpPr>
          <p:nvPr/>
        </p:nvSpPr>
        <p:spPr bwMode="auto">
          <a:xfrm>
            <a:off x="7620001" y="1443039"/>
            <a:ext cx="15779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dirty="0">
                <a:ln>
                  <a:noFill/>
                </a:ln>
                <a:solidFill>
                  <a:srgbClr val="00B050"/>
                </a:solidFill>
                <a:effectLst/>
                <a:uLnTx/>
                <a:uFillTx/>
                <a:latin typeface="Arial" panose="020B0604020202020204" pitchFamily="34" charset="0"/>
                <a:ea typeface="+mn-ea"/>
                <a:cs typeface="+mn-cs"/>
              </a:rPr>
              <a:t>n data items</a:t>
            </a:r>
          </a:p>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dirty="0">
                <a:ln>
                  <a:noFill/>
                </a:ln>
                <a:solidFill>
                  <a:srgbClr val="00B050"/>
                </a:solidFill>
                <a:effectLst/>
                <a:uLnTx/>
                <a:uFillTx/>
                <a:latin typeface="Arial" panose="020B0604020202020204" pitchFamily="34" charset="0"/>
                <a:ea typeface="+mn-ea"/>
                <a:cs typeface="+mn-cs"/>
              </a:rPr>
              <a:t>n ALUs</a:t>
            </a:r>
            <a:endParaRPr kumimoji="0" lang="en-US" altLang="en-US" sz="3200" b="0" i="0" u="none" strike="noStrike" kern="1200" cap="none" spc="0" normalizeH="0" baseline="0" noProof="0" dirty="0">
              <a:ln>
                <a:noFill/>
              </a:ln>
              <a:solidFill>
                <a:srgbClr val="00B050"/>
              </a:solidFill>
              <a:effectLst/>
              <a:uLnTx/>
              <a:uFillTx/>
              <a:latin typeface="Arial Black" panose="020B0A04020102020204" pitchFamily="34" charset="0"/>
              <a:ea typeface="+mn-ea"/>
              <a:cs typeface="+mn-cs"/>
            </a:endParaRPr>
          </a:p>
        </p:txBody>
      </p:sp>
      <p:sp>
        <p:nvSpPr>
          <p:cNvPr id="22549" name="Freeform 30"/>
          <p:cNvSpPr>
            <a:spLocks noChangeArrowheads="1"/>
          </p:cNvSpPr>
          <p:nvPr/>
        </p:nvSpPr>
        <p:spPr bwMode="auto">
          <a:xfrm>
            <a:off x="7271130" y="1987550"/>
            <a:ext cx="636208" cy="917727"/>
          </a:xfrm>
          <a:custGeom>
            <a:avLst/>
            <a:gdLst>
              <a:gd name="T0" fmla="*/ 425652 w 474132"/>
              <a:gd name="T1" fmla="*/ 127969 h 1594152"/>
              <a:gd name="T2" fmla="*/ 146776 w 474132"/>
              <a:gd name="T3" fmla="*/ 127969 h 1594152"/>
              <a:gd name="T4" fmla="*/ 455006 w 474132"/>
              <a:gd name="T5" fmla="*/ 895766 h 1594152"/>
              <a:gd name="T6" fmla="*/ 0 w 474132"/>
              <a:gd name="T7" fmla="*/ 1591133 h 1594152"/>
              <a:gd name="T8" fmla="*/ 0 60000 65536"/>
              <a:gd name="T9" fmla="*/ 0 60000 65536"/>
              <a:gd name="T10" fmla="*/ 0 60000 65536"/>
              <a:gd name="T11" fmla="*/ 0 60000 65536"/>
              <a:gd name="T12" fmla="*/ 0 w 474132"/>
              <a:gd name="T13" fmla="*/ 0 h 1594152"/>
              <a:gd name="T14" fmla="*/ 474132 w 474132"/>
              <a:gd name="T15" fmla="*/ 1594152 h 1594152"/>
            </a:gdLst>
            <a:ahLst/>
            <a:cxnLst>
              <a:cxn ang="T8">
                <a:pos x="T0" y="T1"/>
              </a:cxn>
              <a:cxn ang="T9">
                <a:pos x="T2" y="T3"/>
              </a:cxn>
              <a:cxn ang="T10">
                <a:pos x="T4" y="T5"/>
              </a:cxn>
              <a:cxn ang="T11">
                <a:pos x="T6" y="T7"/>
              </a:cxn>
            </a:cxnLst>
            <a:rect l="T12" t="T13" r="T14" b="T15"/>
            <a:pathLst>
              <a:path w="474132" h="1594152">
                <a:moveTo>
                  <a:pt x="420914" y="128209"/>
                </a:moveTo>
                <a:cubicBezTo>
                  <a:pt x="280609" y="64104"/>
                  <a:pt x="140304" y="0"/>
                  <a:pt x="145142" y="128209"/>
                </a:cubicBezTo>
                <a:cubicBezTo>
                  <a:pt x="149980" y="256418"/>
                  <a:pt x="474132" y="653142"/>
                  <a:pt x="449942" y="897466"/>
                </a:cubicBezTo>
                <a:cubicBezTo>
                  <a:pt x="425752" y="1141790"/>
                  <a:pt x="212876" y="1367971"/>
                  <a:pt x="0" y="1594152"/>
                </a:cubicBezTo>
              </a:path>
            </a:pathLst>
          </a:custGeom>
          <a:noFill/>
          <a:ln w="9525" algn="ctr">
            <a:solidFill>
              <a:srgbClr val="00B050"/>
            </a:solidFill>
            <a:round/>
            <a:tailEnd type="arrow" w="med" len="med"/>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50" name="Freeform 31"/>
          <p:cNvSpPr>
            <a:spLocks noChangeArrowheads="1"/>
          </p:cNvSpPr>
          <p:nvPr/>
        </p:nvSpPr>
        <p:spPr bwMode="auto">
          <a:xfrm rot="19059848">
            <a:off x="6190898" y="2660189"/>
            <a:ext cx="3822202" cy="834662"/>
          </a:xfrm>
          <a:custGeom>
            <a:avLst/>
            <a:gdLst>
              <a:gd name="T0" fmla="*/ 3473579 w 3928534"/>
              <a:gd name="T1" fmla="*/ 147652 h 3592285"/>
              <a:gd name="T2" fmla="*/ 3895058 w 3928534"/>
              <a:gd name="T3" fmla="*/ 162176 h 3592285"/>
              <a:gd name="T4" fmla="*/ 3241037 w 3928534"/>
              <a:gd name="T5" fmla="*/ 1120730 h 3592285"/>
              <a:gd name="T6" fmla="*/ 3691587 w 3928534"/>
              <a:gd name="T7" fmla="*/ 1265963 h 3592285"/>
              <a:gd name="T8" fmla="*/ 2485282 w 3928534"/>
              <a:gd name="T9" fmla="*/ 2369747 h 3592285"/>
              <a:gd name="T10" fmla="*/ 3095702 w 3928534"/>
              <a:gd name="T11" fmla="*/ 2427835 h 3592285"/>
              <a:gd name="T12" fmla="*/ 1903932 w 3928534"/>
              <a:gd name="T13" fmla="*/ 3488047 h 3592285"/>
              <a:gd name="T14" fmla="*/ 0 w 3928534"/>
              <a:gd name="T15" fmla="*/ 3066873 h 3592285"/>
              <a:gd name="T16" fmla="*/ 0 60000 65536"/>
              <a:gd name="T17" fmla="*/ 0 60000 65536"/>
              <a:gd name="T18" fmla="*/ 0 60000 65536"/>
              <a:gd name="T19" fmla="*/ 0 60000 65536"/>
              <a:gd name="T20" fmla="*/ 0 60000 65536"/>
              <a:gd name="T21" fmla="*/ 0 60000 65536"/>
              <a:gd name="T22" fmla="*/ 0 60000 65536"/>
              <a:gd name="T23" fmla="*/ 0 60000 65536"/>
              <a:gd name="T24" fmla="*/ 0 w 3928534"/>
              <a:gd name="T25" fmla="*/ 0 h 3592285"/>
              <a:gd name="T26" fmla="*/ 3928534 w 3928534"/>
              <a:gd name="T27" fmla="*/ 3592285 h 3592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28534" h="3592285">
                <a:moveTo>
                  <a:pt x="3468915" y="147562"/>
                </a:moveTo>
                <a:cubicBezTo>
                  <a:pt x="3698724" y="73781"/>
                  <a:pt x="3928534" y="0"/>
                  <a:pt x="3889829" y="162076"/>
                </a:cubicBezTo>
                <a:cubicBezTo>
                  <a:pt x="3851124" y="324152"/>
                  <a:pt x="3270553" y="936171"/>
                  <a:pt x="3236686" y="1120019"/>
                </a:cubicBezTo>
                <a:cubicBezTo>
                  <a:pt x="3202819" y="1303867"/>
                  <a:pt x="3812419" y="1057124"/>
                  <a:pt x="3686629" y="1265162"/>
                </a:cubicBezTo>
                <a:cubicBezTo>
                  <a:pt x="3560839" y="1473200"/>
                  <a:pt x="2581124" y="2174723"/>
                  <a:pt x="2481943" y="2368247"/>
                </a:cubicBezTo>
                <a:cubicBezTo>
                  <a:pt x="2382762" y="2561771"/>
                  <a:pt x="3188305" y="2240038"/>
                  <a:pt x="3091543" y="2426305"/>
                </a:cubicBezTo>
                <a:cubicBezTo>
                  <a:pt x="2994781" y="2612572"/>
                  <a:pt x="2416629" y="3379409"/>
                  <a:pt x="1901372" y="3485847"/>
                </a:cubicBezTo>
                <a:cubicBezTo>
                  <a:pt x="1386115" y="3592285"/>
                  <a:pt x="693057" y="3328609"/>
                  <a:pt x="0" y="3064933"/>
                </a:cubicBezTo>
              </a:path>
            </a:pathLst>
          </a:custGeom>
          <a:noFill/>
          <a:ln w="9525" algn="ctr">
            <a:solidFill>
              <a:srgbClr val="00B050"/>
            </a:solidFill>
            <a:round/>
            <a:tailEnd type="arrow" w="med" len="med"/>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817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D3DBADE-9982-4D61-BFA4-D41850C690FC}"/>
              </a:ext>
            </a:extLst>
          </p:cNvPr>
          <p:cNvGraphicFramePr>
            <a:graphicFrameLocks noGrp="1"/>
          </p:cNvGraphicFramePr>
          <p:nvPr>
            <p:extLst>
              <p:ext uri="{D42A27DB-BD31-4B8C-83A1-F6EECF244321}">
                <p14:modId xmlns:p14="http://schemas.microsoft.com/office/powerpoint/2010/main" val="662684049"/>
              </p:ext>
            </p:extLst>
          </p:nvPr>
        </p:nvGraphicFramePr>
        <p:xfrm>
          <a:off x="679076" y="107576"/>
          <a:ext cx="10833847" cy="6407136"/>
        </p:xfrm>
        <a:graphic>
          <a:graphicData uri="http://schemas.openxmlformats.org/drawingml/2006/table">
            <a:tbl>
              <a:tblPr firstRow="1" firstCol="1" bandRow="1">
                <a:tableStyleId>{5C22544A-7EE6-4342-B048-85BDC9FD1C3A}</a:tableStyleId>
              </a:tblPr>
              <a:tblGrid>
                <a:gridCol w="1934946">
                  <a:extLst>
                    <a:ext uri="{9D8B030D-6E8A-4147-A177-3AD203B41FA5}">
                      <a16:colId xmlns:a16="http://schemas.microsoft.com/office/drawing/2014/main" val="580314344"/>
                    </a:ext>
                  </a:extLst>
                </a:gridCol>
                <a:gridCol w="4322455">
                  <a:extLst>
                    <a:ext uri="{9D8B030D-6E8A-4147-A177-3AD203B41FA5}">
                      <a16:colId xmlns:a16="http://schemas.microsoft.com/office/drawing/2014/main" val="4274250212"/>
                    </a:ext>
                  </a:extLst>
                </a:gridCol>
                <a:gridCol w="4576446">
                  <a:extLst>
                    <a:ext uri="{9D8B030D-6E8A-4147-A177-3AD203B41FA5}">
                      <a16:colId xmlns:a16="http://schemas.microsoft.com/office/drawing/2014/main" val="1747006339"/>
                    </a:ext>
                  </a:extLst>
                </a:gridCol>
              </a:tblGrid>
              <a:tr h="367307">
                <a:tc>
                  <a:txBody>
                    <a:bodyPr/>
                    <a:lstStyle/>
                    <a:p>
                      <a:pPr algn="ctr">
                        <a:lnSpc>
                          <a:spcPct val="107000"/>
                        </a:lnSpc>
                        <a:spcAft>
                          <a:spcPts val="800"/>
                        </a:spcAft>
                      </a:pPr>
                      <a:r>
                        <a:rPr lang="en-IN" sz="1200">
                          <a:effectLst/>
                        </a:rPr>
                        <a:t>Aspect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200">
                          <a:effectLst/>
                        </a:rPr>
                        <a:t>Distributed Computing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200">
                          <a:effectLst/>
                        </a:rPr>
                        <a:t>Parallel Programming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19504319"/>
                  </a:ext>
                </a:extLst>
              </a:tr>
              <a:tr h="1064805">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Definition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A model where computation is carried out across multiple computers (nodes) connected by a network, working together to solve a problem.</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A model where a single problem is divided into smaller subproblems and executed simultaneously on multiple processors/cores of the same computer.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23159974"/>
                  </a:ext>
                </a:extLst>
              </a:tr>
              <a:tr h="716056">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Hardware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Uses multiple independent systems connected by a network.</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Uses multiple CPUs/cores within a single system (shared memory or tightly coupled).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87538990"/>
                  </a:ext>
                </a:extLst>
              </a:tr>
              <a:tr h="716056">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Communication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Nodes communicate via message passing over a network.</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Processes/threads communicate via shared memory (or sometimes message passing in multiprocessors).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694254214"/>
                  </a:ext>
                </a:extLst>
              </a:tr>
              <a:tr h="716056">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Fault Tolerance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High — if one machine fails, others can continue.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Low — if the main system fails, the whole process usually stops.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29700161"/>
                  </a:ext>
                </a:extLst>
              </a:tr>
              <a:tr h="716056">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Scalability</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Highly scalable — new computers can be added to the network.</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Limited scalability — restricted to the number of processors/cores in a single machine.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913176"/>
                  </a:ext>
                </a:extLst>
              </a:tr>
              <a:tr h="716056">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Examples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Internet, Hadoop, Cloud computing, Blockchain, Distributed databases.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Matrix multiplication using multiple CPU cores, GPU programming, OpenMP, MPI (on a single cluster).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52442209"/>
                  </a:ext>
                </a:extLst>
              </a:tr>
              <a:tr h="716056">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Focus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Coordination of independent systems and handling communication delays, failures, and consistency.</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Speeding up execution of a program by splitting tasks across multiple processors.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02724372"/>
                  </a:ext>
                </a:extLst>
              </a:tr>
            </a:tbl>
          </a:graphicData>
        </a:graphic>
      </p:graphicFrame>
    </p:spTree>
    <p:extLst>
      <p:ext uri="{BB962C8B-B14F-4D97-AF65-F5344CB8AC3E}">
        <p14:creationId xmlns:p14="http://schemas.microsoft.com/office/powerpoint/2010/main" val="463891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365125"/>
            <a:ext cx="10515600" cy="760413"/>
          </a:xfrm>
        </p:spPr>
        <p:txBody>
          <a:bodyPr>
            <a:normAutofit/>
          </a:bodyPr>
          <a:lstStyle/>
          <a:p>
            <a:r>
              <a:rPr lang="en-US" altLang="en-US" b="1" dirty="0">
                <a:solidFill>
                  <a:srgbClr val="003399"/>
                </a:solidFill>
                <a:latin typeface="+mn-lt"/>
                <a:ea typeface="+mn-ea"/>
                <a:cs typeface="+mn-cs"/>
              </a:rPr>
              <a:t>SIMD</a:t>
            </a:r>
          </a:p>
        </p:txBody>
      </p:sp>
      <p:sp>
        <p:nvSpPr>
          <p:cNvPr id="23555" name="Content Placeholder 28"/>
          <p:cNvSpPr>
            <a:spLocks noGrp="1"/>
          </p:cNvSpPr>
          <p:nvPr>
            <p:ph idx="1"/>
          </p:nvPr>
        </p:nvSpPr>
        <p:spPr>
          <a:xfrm>
            <a:off x="2208214" y="1125538"/>
            <a:ext cx="8270875" cy="2590800"/>
          </a:xfrm>
        </p:spPr>
        <p:txBody>
          <a:bodyPr/>
          <a:lstStyle/>
          <a:p>
            <a:r>
              <a:rPr lang="en-US" altLang="en-US" smtClean="0"/>
              <a:t>What if we don’t have as many ALUs as data items? </a:t>
            </a:r>
          </a:p>
          <a:p>
            <a:r>
              <a:rPr lang="en-US" altLang="en-US" smtClean="0"/>
              <a:t>Divide the work and process iteratively.</a:t>
            </a:r>
          </a:p>
          <a:p>
            <a:r>
              <a:rPr lang="en-US" altLang="en-US" smtClean="0"/>
              <a:t>Ex. m = 4 ALUs   and   n = 15 data items.</a:t>
            </a:r>
          </a:p>
        </p:txBody>
      </p:sp>
      <p:graphicFrame>
        <p:nvGraphicFramePr>
          <p:cNvPr id="30" name="Table 29"/>
          <p:cNvGraphicFramePr>
            <a:graphicFrameLocks noGrp="1"/>
          </p:cNvGraphicFramePr>
          <p:nvPr/>
        </p:nvGraphicFramePr>
        <p:xfrm>
          <a:off x="3071813" y="3789363"/>
          <a:ext cx="6096000" cy="18542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smtClean="0"/>
                        <a:t>Round3</a:t>
                      </a:r>
                      <a:endParaRPr lang="en-US" dirty="0"/>
                    </a:p>
                  </a:txBody>
                  <a:tcPr/>
                </a:tc>
                <a:tc>
                  <a:txBody>
                    <a:bodyPr/>
                    <a:lstStyle/>
                    <a:p>
                      <a:r>
                        <a:rPr lang="en-US" dirty="0" smtClean="0"/>
                        <a:t>ALU</a:t>
                      </a:r>
                      <a:r>
                        <a:rPr lang="en-US" baseline="-25000" dirty="0" smtClean="0"/>
                        <a:t>1</a:t>
                      </a:r>
                      <a:endParaRPr lang="en-U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ALU</a:t>
                      </a:r>
                      <a:r>
                        <a:rPr lang="en-US" baseline="-25000"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ALU</a:t>
                      </a:r>
                      <a:r>
                        <a:rPr lang="en-US" baseline="-25000"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ALU</a:t>
                      </a:r>
                      <a:r>
                        <a:rPr lang="en-US" baseline="-25000" dirty="0" smtClean="0"/>
                        <a:t>4</a:t>
                      </a:r>
                    </a:p>
                  </a:txBody>
                  <a:tcPr/>
                </a:tc>
                <a:extLst>
                  <a:ext uri="{0D108BD9-81ED-4DB2-BD59-A6C34878D82A}">
                    <a16:rowId xmlns:a16="http://schemas.microsoft.com/office/drawing/2014/main" val="10000"/>
                  </a:ext>
                </a:extLst>
              </a:tr>
              <a:tr h="370840">
                <a:tc>
                  <a:txBody>
                    <a:bodyPr/>
                    <a:lstStyle/>
                    <a:p>
                      <a:r>
                        <a:rPr lang="en-US" dirty="0" smtClean="0"/>
                        <a:t>1</a:t>
                      </a:r>
                      <a:endParaRPr lang="en-US" dirty="0"/>
                    </a:p>
                  </a:txBody>
                  <a:tcPr/>
                </a:tc>
                <a:tc>
                  <a:txBody>
                    <a:bodyPr/>
                    <a:lstStyle/>
                    <a:p>
                      <a:r>
                        <a:rPr lang="en-US" dirty="0" smtClean="0"/>
                        <a:t>X[0]</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X[3]</a:t>
                      </a:r>
                      <a:endParaRPr lang="en-US" dirty="0"/>
                    </a:p>
                  </a:txBody>
                  <a:tcPr/>
                </a:tc>
                <a:extLst>
                  <a:ext uri="{0D108BD9-81ED-4DB2-BD59-A6C34878D82A}">
                    <a16:rowId xmlns:a16="http://schemas.microsoft.com/office/drawing/2014/main" val="10001"/>
                  </a:ext>
                </a:extLst>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X[4]</a:t>
                      </a:r>
                    </a:p>
                  </a:txBody>
                  <a:tcPr/>
                </a:tc>
                <a:tc>
                  <a:txBody>
                    <a:bodyPr/>
                    <a:lstStyle/>
                    <a:p>
                      <a:r>
                        <a:rPr lang="en-US" dirty="0" smtClean="0"/>
                        <a:t>X[5]</a:t>
                      </a:r>
                      <a:endParaRPr lang="en-US" dirty="0"/>
                    </a:p>
                  </a:txBody>
                  <a:tcPr/>
                </a:tc>
                <a:tc>
                  <a:txBody>
                    <a:bodyPr/>
                    <a:lstStyle/>
                    <a:p>
                      <a:r>
                        <a:rPr lang="en-US" dirty="0" smtClean="0"/>
                        <a:t>X[6]</a:t>
                      </a:r>
                      <a:endParaRPr lang="en-US" dirty="0"/>
                    </a:p>
                  </a:txBody>
                  <a:tcPr/>
                </a:tc>
                <a:tc>
                  <a:txBody>
                    <a:bodyPr/>
                    <a:lstStyle/>
                    <a:p>
                      <a:r>
                        <a:rPr lang="en-US" dirty="0" smtClean="0"/>
                        <a:t>X[7]</a:t>
                      </a:r>
                      <a:endParaRPr lang="en-US" dirty="0"/>
                    </a:p>
                  </a:txBody>
                  <a:tcPr/>
                </a:tc>
                <a:extLst>
                  <a:ext uri="{0D108BD9-81ED-4DB2-BD59-A6C34878D82A}">
                    <a16:rowId xmlns:a16="http://schemas.microsoft.com/office/drawing/2014/main" val="10002"/>
                  </a:ext>
                </a:extLst>
              </a:tr>
              <a:tr h="370840">
                <a:tc>
                  <a:txBody>
                    <a:bodyPr/>
                    <a:lstStyle/>
                    <a:p>
                      <a:r>
                        <a:rPr lang="en-US" dirty="0" smtClean="0"/>
                        <a:t>3</a:t>
                      </a:r>
                      <a:endParaRPr lang="en-US" dirty="0"/>
                    </a:p>
                  </a:txBody>
                  <a:tcPr/>
                </a:tc>
                <a:tc>
                  <a:txBody>
                    <a:bodyPr/>
                    <a:lstStyle/>
                    <a:p>
                      <a:r>
                        <a:rPr lang="en-US" dirty="0" smtClean="0"/>
                        <a:t>X[8]</a:t>
                      </a:r>
                      <a:endParaRPr lang="en-US" dirty="0"/>
                    </a:p>
                  </a:txBody>
                  <a:tcPr/>
                </a:tc>
                <a:tc>
                  <a:txBody>
                    <a:bodyPr/>
                    <a:lstStyle/>
                    <a:p>
                      <a:r>
                        <a:rPr lang="en-US" dirty="0" smtClean="0"/>
                        <a:t>X[9]</a:t>
                      </a:r>
                      <a:endParaRPr lang="en-US" dirty="0"/>
                    </a:p>
                  </a:txBody>
                  <a:tcPr/>
                </a:tc>
                <a:tc>
                  <a:txBody>
                    <a:bodyPr/>
                    <a:lstStyle/>
                    <a:p>
                      <a:r>
                        <a:rPr lang="en-US" dirty="0" smtClean="0"/>
                        <a:t>X[10]</a:t>
                      </a:r>
                      <a:endParaRPr lang="en-US" dirty="0"/>
                    </a:p>
                  </a:txBody>
                  <a:tcPr/>
                </a:tc>
                <a:tc>
                  <a:txBody>
                    <a:bodyPr/>
                    <a:lstStyle/>
                    <a:p>
                      <a:r>
                        <a:rPr lang="en-US" dirty="0" smtClean="0"/>
                        <a:t>X[11]</a:t>
                      </a:r>
                      <a:endParaRPr lang="en-US" dirty="0"/>
                    </a:p>
                  </a:txBody>
                  <a:tcPr/>
                </a:tc>
                <a:extLst>
                  <a:ext uri="{0D108BD9-81ED-4DB2-BD59-A6C34878D82A}">
                    <a16:rowId xmlns:a16="http://schemas.microsoft.com/office/drawing/2014/main" val="10003"/>
                  </a:ext>
                </a:extLst>
              </a:tr>
              <a:tr h="370840">
                <a:tc>
                  <a:txBody>
                    <a:bodyPr/>
                    <a:lstStyle/>
                    <a:p>
                      <a:r>
                        <a:rPr lang="en-US" dirty="0" smtClean="0"/>
                        <a:t>4</a:t>
                      </a:r>
                      <a:endParaRPr lang="en-US" dirty="0"/>
                    </a:p>
                  </a:txBody>
                  <a:tcPr/>
                </a:tc>
                <a:tc>
                  <a:txBody>
                    <a:bodyPr/>
                    <a:lstStyle/>
                    <a:p>
                      <a:r>
                        <a:rPr lang="en-US" dirty="0" smtClean="0"/>
                        <a:t>X[12]</a:t>
                      </a:r>
                      <a:endParaRPr lang="en-US" dirty="0"/>
                    </a:p>
                  </a:txBody>
                  <a:tcPr/>
                </a:tc>
                <a:tc>
                  <a:txBody>
                    <a:bodyPr/>
                    <a:lstStyle/>
                    <a:p>
                      <a:r>
                        <a:rPr lang="en-US" dirty="0" smtClean="0"/>
                        <a:t>X[13]</a:t>
                      </a:r>
                      <a:endParaRPr lang="en-US" dirty="0"/>
                    </a:p>
                  </a:txBody>
                  <a:tcPr/>
                </a:tc>
                <a:tc>
                  <a:txBody>
                    <a:bodyPr/>
                    <a:lstStyle/>
                    <a:p>
                      <a:r>
                        <a:rPr lang="en-US" dirty="0" smtClean="0"/>
                        <a:t>X[14]</a:t>
                      </a:r>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800124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365125"/>
            <a:ext cx="10515600" cy="890469"/>
          </a:xfrm>
        </p:spPr>
        <p:txBody>
          <a:bodyPr>
            <a:normAutofit/>
          </a:bodyPr>
          <a:lstStyle/>
          <a:p>
            <a:r>
              <a:rPr lang="en-US" altLang="en-US" b="1" dirty="0">
                <a:solidFill>
                  <a:srgbClr val="003399"/>
                </a:solidFill>
                <a:latin typeface="+mn-lt"/>
                <a:ea typeface="+mn-ea"/>
                <a:cs typeface="+mn-cs"/>
              </a:rPr>
              <a:t>SIMD drawbacks</a:t>
            </a:r>
          </a:p>
        </p:txBody>
      </p:sp>
      <p:sp>
        <p:nvSpPr>
          <p:cNvPr id="24579" name="Content Placeholder 2"/>
          <p:cNvSpPr>
            <a:spLocks noGrp="1"/>
          </p:cNvSpPr>
          <p:nvPr>
            <p:ph idx="1"/>
          </p:nvPr>
        </p:nvSpPr>
        <p:spPr>
          <a:xfrm>
            <a:off x="694330" y="1255594"/>
            <a:ext cx="10803340" cy="4351338"/>
          </a:xfrm>
        </p:spPr>
        <p:txBody>
          <a:bodyPr/>
          <a:lstStyle/>
          <a:p>
            <a:r>
              <a:rPr lang="en-US" altLang="en-US" b="1" dirty="0" smtClean="0">
                <a:solidFill>
                  <a:srgbClr val="003399"/>
                </a:solidFill>
                <a:latin typeface="+mn-lt"/>
                <a:ea typeface="+mn-ea"/>
                <a:cs typeface="+mn-cs"/>
              </a:rPr>
              <a:t>SIMD drawbacks</a:t>
            </a:r>
            <a:endParaRPr lang="en-US" altLang="en-US" dirty="0" smtClean="0"/>
          </a:p>
          <a:p>
            <a:r>
              <a:rPr lang="en-US" altLang="en-US" dirty="0" smtClean="0"/>
              <a:t>All ALUs are required to execute the same instruction, or remain idle.</a:t>
            </a:r>
          </a:p>
          <a:p>
            <a:r>
              <a:rPr lang="en-US" altLang="en-US" dirty="0" smtClean="0"/>
              <a:t>In classic design, they must also operate synchronously.</a:t>
            </a:r>
          </a:p>
          <a:p>
            <a:r>
              <a:rPr lang="en-US" altLang="en-US" dirty="0" smtClean="0"/>
              <a:t>The ALUs have no instruction storage.</a:t>
            </a:r>
          </a:p>
          <a:p>
            <a:r>
              <a:rPr lang="en-US" altLang="en-US" dirty="0" smtClean="0"/>
              <a:t>Efficient for large data parallel problems, but not other types of more complex parallel problems.</a:t>
            </a:r>
          </a:p>
          <a:p>
            <a:r>
              <a:rPr lang="en-US" altLang="en-US" dirty="0" smtClean="0"/>
              <a:t>The only widely produced SIMD systems were vector processors</a:t>
            </a:r>
          </a:p>
        </p:txBody>
      </p:sp>
    </p:spTree>
    <p:extLst>
      <p:ext uri="{BB962C8B-B14F-4D97-AF65-F5344CB8AC3E}">
        <p14:creationId xmlns:p14="http://schemas.microsoft.com/office/powerpoint/2010/main" val="3690892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4925" y="285054"/>
            <a:ext cx="10515600" cy="672105"/>
          </a:xfrm>
        </p:spPr>
        <p:txBody>
          <a:bodyPr>
            <a:normAutofit fontScale="90000"/>
          </a:bodyPr>
          <a:lstStyle/>
          <a:p>
            <a:r>
              <a:rPr lang="en-US" altLang="en-US" b="1" dirty="0">
                <a:solidFill>
                  <a:srgbClr val="003399"/>
                </a:solidFill>
                <a:latin typeface="+mn-lt"/>
                <a:ea typeface="+mn-ea"/>
                <a:cs typeface="+mn-cs"/>
              </a:rPr>
              <a:t>Vector processors </a:t>
            </a:r>
          </a:p>
        </p:txBody>
      </p:sp>
      <p:sp>
        <p:nvSpPr>
          <p:cNvPr id="25603" name="Content Placeholder 2"/>
          <p:cNvSpPr>
            <a:spLocks noGrp="1"/>
          </p:cNvSpPr>
          <p:nvPr>
            <p:ph idx="1"/>
          </p:nvPr>
        </p:nvSpPr>
        <p:spPr>
          <a:xfrm>
            <a:off x="701722" y="957159"/>
            <a:ext cx="10022006" cy="3780428"/>
          </a:xfrm>
        </p:spPr>
        <p:txBody>
          <a:bodyPr>
            <a:normAutofit fontScale="92500" lnSpcReduction="20000"/>
          </a:bodyPr>
          <a:lstStyle/>
          <a:p>
            <a:pPr algn="just"/>
            <a:r>
              <a:rPr lang="en-US" altLang="en-US" dirty="0" smtClean="0">
                <a:latin typeface="Times New Roman" panose="02020603050405020304" pitchFamily="18" charset="0"/>
                <a:cs typeface="Times New Roman" panose="02020603050405020304" pitchFamily="18" charset="0"/>
              </a:rPr>
              <a:t>Operate on arrays or vectors of data while conventional CPU’s operate on individual data elements or scalars.</a:t>
            </a:r>
          </a:p>
          <a:p>
            <a:r>
              <a:rPr lang="en-US" b="1" dirty="0" smtClean="0"/>
              <a:t>Conventional CPUs (Scalar Processors)</a:t>
            </a:r>
          </a:p>
          <a:p>
            <a:r>
              <a:rPr lang="en-US" dirty="0" smtClean="0"/>
              <a:t>A normal CPU works on </a:t>
            </a:r>
            <a:r>
              <a:rPr lang="en-US" b="1" dirty="0" smtClean="0"/>
              <a:t>scalars</a:t>
            </a:r>
            <a:r>
              <a:rPr lang="en-US" dirty="0" smtClean="0"/>
              <a:t>  single data elements at a time.</a:t>
            </a:r>
          </a:p>
          <a:p>
            <a:r>
              <a:rPr lang="en-US" dirty="0" smtClean="0"/>
              <a:t>Example: If you want to add two arrays of 1000 numbers, the CPU will usually add </a:t>
            </a:r>
            <a:r>
              <a:rPr lang="en-US" b="1" dirty="0" smtClean="0"/>
              <a:t>one pair of numbers at a time</a:t>
            </a:r>
            <a:r>
              <a:rPr lang="en-US" dirty="0" smtClean="0"/>
              <a:t> in a loop.</a:t>
            </a:r>
          </a:p>
          <a:p>
            <a:r>
              <a:rPr lang="en-US" dirty="0" smtClean="0"/>
              <a:t>Instruction: Add A[0] + B[0]</a:t>
            </a:r>
          </a:p>
          <a:p>
            <a:r>
              <a:rPr lang="en-US" dirty="0" smtClean="0"/>
              <a:t>Add A[1] + B[1]</a:t>
            </a:r>
          </a:p>
          <a:p>
            <a:r>
              <a:rPr lang="en-US" dirty="0" smtClean="0"/>
              <a:t>Add A[2] + B[2]</a:t>
            </a:r>
          </a:p>
          <a:p>
            <a:pPr marL="0" indent="0">
              <a:buNone/>
            </a:pPr>
            <a:r>
              <a:rPr lang="en-US" dirty="0" smtClean="0"/>
              <a:t>This is </a:t>
            </a:r>
            <a:r>
              <a:rPr lang="en-US" b="1" dirty="0" smtClean="0"/>
              <a:t>sequential</a:t>
            </a:r>
            <a:r>
              <a:rPr lang="en-US" dirty="0" smtClean="0"/>
              <a:t>, slower for large datasets.</a:t>
            </a:r>
          </a:p>
          <a:p>
            <a:pPr marL="0" indent="0" algn="just">
              <a:buNone/>
            </a:pPr>
            <a:endParaRPr lang="en-US" altLang="en-US" dirty="0" smtClean="0">
              <a:latin typeface="Times New Roman" panose="02020603050405020304" pitchFamily="18" charset="0"/>
              <a:cs typeface="Times New Roman" panose="02020603050405020304" pitchFamily="18" charset="0"/>
            </a:endParaRPr>
          </a:p>
          <a:p>
            <a:pPr marL="0" indent="0" algn="just">
              <a:buNone/>
            </a:pPr>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32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r>
              <a:rPr lang="en-US" altLang="en-US" b="1" dirty="0">
                <a:solidFill>
                  <a:srgbClr val="003399"/>
                </a:solidFill>
                <a:latin typeface="+mn-lt"/>
                <a:ea typeface="+mn-ea"/>
                <a:cs typeface="+mn-cs"/>
              </a:rPr>
              <a:t>Vector processors </a:t>
            </a:r>
          </a:p>
        </p:txBody>
      </p:sp>
      <p:sp>
        <p:nvSpPr>
          <p:cNvPr id="25603" name="Content Placeholder 2"/>
          <p:cNvSpPr>
            <a:spLocks noGrp="1"/>
          </p:cNvSpPr>
          <p:nvPr>
            <p:ph idx="1"/>
          </p:nvPr>
        </p:nvSpPr>
        <p:spPr>
          <a:xfrm>
            <a:off x="838199" y="3452884"/>
            <a:ext cx="10762397" cy="2497540"/>
          </a:xfrm>
        </p:spPr>
        <p:txBody>
          <a:bodyPr>
            <a:normAutofit/>
          </a:bodyPr>
          <a:lstStyle/>
          <a:p>
            <a:pPr marL="0" indent="0" algn="just">
              <a:buNone/>
            </a:pPr>
            <a:endParaRPr lang="en-US" altLang="en-US" dirty="0" smtClean="0">
              <a:latin typeface="Times New Roman" panose="02020603050405020304" pitchFamily="18" charset="0"/>
              <a:cs typeface="Times New Roman" panose="02020603050405020304" pitchFamily="18" charset="0"/>
            </a:endParaRPr>
          </a:p>
          <a:p>
            <a:pPr marL="0" lvl="1" indent="0" algn="just">
              <a:buClr>
                <a:srgbClr val="0033CC"/>
              </a:buClr>
              <a:buSzPct val="60000"/>
              <a:buNone/>
            </a:pPr>
            <a:r>
              <a:rPr lang="en-US" altLang="en-US" b="1" dirty="0" smtClean="0"/>
              <a:t>Typical recent systems have the following characteristics:</a:t>
            </a:r>
          </a:p>
          <a:p>
            <a:pPr algn="just"/>
            <a:r>
              <a:rPr lang="en-US" altLang="en-US" b="1" dirty="0" smtClean="0"/>
              <a:t>Vector registers</a:t>
            </a:r>
            <a:r>
              <a:rPr lang="en-US" altLang="en-US" dirty="0" smtClean="0"/>
              <a:t>: </a:t>
            </a:r>
            <a:r>
              <a:rPr lang="en-US" altLang="en-US" sz="2600" dirty="0">
                <a:latin typeface="Times New Roman" panose="02020603050405020304" pitchFamily="18" charset="0"/>
                <a:cs typeface="Times New Roman" panose="02020603050405020304" pitchFamily="18" charset="0"/>
              </a:rPr>
              <a:t>Capable of storing a vector of operands and operating simultaneously on their contents. The vector length is fixed by the system, and can range from 4 to 256, 64-bit elements</a:t>
            </a:r>
            <a:r>
              <a:rPr lang="en-US" altLang="en-US" dirty="0" smtClean="0">
                <a:latin typeface="Times New Roman" panose="02020603050405020304" pitchFamily="18" charset="0"/>
                <a:cs typeface="Times New Roman" panose="02020603050405020304" pitchFamily="18" charset="0"/>
              </a:rPr>
              <a:t>. </a:t>
            </a:r>
          </a:p>
        </p:txBody>
      </p:sp>
      <p:sp>
        <p:nvSpPr>
          <p:cNvPr id="6" name="Rectangle 5"/>
          <p:cNvSpPr>
            <a:spLocks noChangeArrowheads="1"/>
          </p:cNvSpPr>
          <p:nvPr/>
        </p:nvSpPr>
        <p:spPr bwMode="auto">
          <a:xfrm>
            <a:off x="683578" y="1458676"/>
            <a:ext cx="11216133"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marR="0" lvl="1" indent="0" algn="just" defTabSz="914400" rtl="0" eaLnBrk="0" fontAlgn="base" latinLnBrk="0" hangingPunct="0">
              <a:lnSpc>
                <a:spcPct val="100000"/>
              </a:lnSpc>
              <a:spcBef>
                <a:spcPct val="0"/>
              </a:spcBef>
              <a:spcAft>
                <a:spcPct val="0"/>
              </a:spcAft>
              <a:buClrTx/>
              <a:buSzTx/>
              <a:buFontTx/>
              <a:buChar char="•"/>
              <a:tabLst/>
              <a:defRPr/>
            </a:pPr>
            <a:r>
              <a:rPr kumimoji="0" lang="en-US" altLang="en-US" sz="2600" b="0" i="0" u="none" strike="noStrike" kern="1200" cap="none" spc="0" normalizeH="0" baseline="0" noProof="0" dirty="0">
                <a:ln>
                  <a:noFill/>
                </a:ln>
                <a:solidFill>
                  <a:prstClr val="black"/>
                </a:solidFill>
                <a:effectLst/>
                <a:uLnTx/>
                <a:uFillTx/>
                <a:latin typeface="Calibri"/>
                <a:ea typeface="+mn-ea"/>
                <a:cs typeface="+mn-cs"/>
              </a:rPr>
              <a:t>A </a:t>
            </a:r>
            <a:r>
              <a:rPr kumimoji="0" lang="en-US" altLang="en-US" sz="2600" b="1" i="0" u="none" strike="noStrike" kern="1200" cap="none" spc="0" normalizeH="0" baseline="0" noProof="0" dirty="0">
                <a:ln>
                  <a:noFill/>
                </a:ln>
                <a:solidFill>
                  <a:prstClr val="black"/>
                </a:solidFill>
                <a:effectLst/>
                <a:uLnTx/>
                <a:uFillTx/>
                <a:latin typeface="Calibri"/>
                <a:ea typeface="+mn-ea"/>
                <a:cs typeface="+mn-cs"/>
              </a:rPr>
              <a:t>vector processor </a:t>
            </a:r>
            <a:r>
              <a:rPr kumimoji="0" lang="en-US" altLang="en-US" sz="2600" b="0" i="0" u="none" strike="noStrike" kern="1200" cap="none" spc="0" normalizeH="0" baseline="0" noProof="0" dirty="0">
                <a:ln>
                  <a:noFill/>
                </a:ln>
                <a:solidFill>
                  <a:prstClr val="black"/>
                </a:solidFill>
                <a:effectLst/>
                <a:uLnTx/>
                <a:uFillTx/>
                <a:latin typeface="Calibri"/>
                <a:ea typeface="+mn-ea"/>
                <a:cs typeface="+mn-cs"/>
              </a:rPr>
              <a:t>works on vectors (arrays of data) in one instruction.</a:t>
            </a:r>
          </a:p>
          <a:p>
            <a:pPr marL="0" marR="0" lvl="0" indent="0" algn="just" defTabSz="914400" rtl="0" eaLnBrk="0" fontAlgn="base" latinLnBrk="0" hangingPunct="0">
              <a:lnSpc>
                <a:spcPct val="100000"/>
              </a:lnSpc>
              <a:spcBef>
                <a:spcPct val="0"/>
              </a:spcBef>
              <a:spcAft>
                <a:spcPct val="0"/>
              </a:spcAft>
              <a:buClrTx/>
              <a:buSzTx/>
              <a:buFontTx/>
              <a:buChar char="•"/>
              <a:tabLst/>
              <a:defRPr/>
            </a:pPr>
            <a:r>
              <a:rPr kumimoji="0" lang="en-US" altLang="en-US" sz="2600" b="0" i="0" u="none" strike="noStrike" kern="1200" cap="none" spc="0" normalizeH="0" baseline="0" noProof="0" dirty="0">
                <a:ln>
                  <a:noFill/>
                </a:ln>
                <a:solidFill>
                  <a:prstClr val="black"/>
                </a:solidFill>
                <a:effectLst/>
                <a:uLnTx/>
                <a:uFillTx/>
                <a:latin typeface="Calibri"/>
                <a:ea typeface="+mn-ea"/>
                <a:cs typeface="+mn-cs"/>
              </a:rPr>
              <a:t>Instead of handling one number at a time, it processes an entire array (or a chunk of it) at once.</a:t>
            </a:r>
          </a:p>
          <a:p>
            <a:pPr marL="0" marR="0" lvl="0" indent="0" algn="just" defTabSz="914400" rtl="0" eaLnBrk="0" fontAlgn="base" latinLnBrk="0" hangingPunct="0">
              <a:lnSpc>
                <a:spcPct val="100000"/>
              </a:lnSpc>
              <a:spcBef>
                <a:spcPct val="0"/>
              </a:spcBef>
              <a:spcAft>
                <a:spcPct val="0"/>
              </a:spcAft>
              <a:buClrTx/>
              <a:buSzTx/>
              <a:buFontTx/>
              <a:buChar char="•"/>
              <a:tabLst/>
              <a:defRPr/>
            </a:pPr>
            <a:r>
              <a:rPr kumimoji="0" lang="en-US" altLang="en-US" sz="2600" b="0" i="0" u="none" strike="noStrike" kern="1200" cap="none" spc="0" normalizeH="0" baseline="0" noProof="0" dirty="0">
                <a:ln>
                  <a:noFill/>
                </a:ln>
                <a:solidFill>
                  <a:prstClr val="black"/>
                </a:solidFill>
                <a:effectLst/>
                <a:uLnTx/>
                <a:uFillTx/>
                <a:latin typeface="Calibri"/>
                <a:ea typeface="+mn-ea"/>
                <a:cs typeface="+mn-cs"/>
              </a:rPr>
              <a:t>Example: Adding two arrays of 1000 numbers can be done with one vector instruction that tells the hardware:</a:t>
            </a:r>
          </a:p>
        </p:txBody>
      </p:sp>
    </p:spTree>
    <p:extLst>
      <p:ext uri="{BB962C8B-B14F-4D97-AF65-F5344CB8AC3E}">
        <p14:creationId xmlns:p14="http://schemas.microsoft.com/office/powerpoint/2010/main" val="9748170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15686" y="278039"/>
            <a:ext cx="10515600" cy="441325"/>
          </a:xfrm>
        </p:spPr>
        <p:txBody>
          <a:bodyPr>
            <a:noAutofit/>
          </a:bodyPr>
          <a:lstStyle/>
          <a:p>
            <a:r>
              <a:rPr lang="en-US" altLang="en-US" b="1" dirty="0">
                <a:solidFill>
                  <a:srgbClr val="003399"/>
                </a:solidFill>
                <a:latin typeface="+mn-lt"/>
                <a:ea typeface="+mn-ea"/>
                <a:cs typeface="+mn-cs"/>
              </a:rPr>
              <a:t>Vector processors (2)</a:t>
            </a:r>
          </a:p>
        </p:txBody>
      </p:sp>
      <p:sp>
        <p:nvSpPr>
          <p:cNvPr id="15363" name="Content Placeholder 2"/>
          <p:cNvSpPr>
            <a:spLocks noGrp="1"/>
          </p:cNvSpPr>
          <p:nvPr>
            <p:ph idx="1"/>
          </p:nvPr>
        </p:nvSpPr>
        <p:spPr>
          <a:xfrm>
            <a:off x="1275758" y="1147644"/>
            <a:ext cx="10092827" cy="5311213"/>
          </a:xfrm>
        </p:spPr>
        <p:txBody>
          <a:bodyPr/>
          <a:lstStyle/>
          <a:p>
            <a:pPr algn="just">
              <a:defRPr/>
            </a:pPr>
            <a:r>
              <a:rPr lang="en-US" altLang="en-US" b="1" dirty="0" smtClean="0"/>
              <a:t>Vectorized and pipelined functional units</a:t>
            </a:r>
            <a:r>
              <a:rPr lang="en-US" altLang="en-US" dirty="0" smtClean="0"/>
              <a:t>.</a:t>
            </a:r>
          </a:p>
          <a:p>
            <a:pPr lvl="1" algn="just">
              <a:defRPr/>
            </a:pPr>
            <a:r>
              <a:rPr lang="en-US" altLang="en-US" sz="2600" dirty="0"/>
              <a:t>The same operation is applied to each element in the vector (or pairs of elements).</a:t>
            </a:r>
            <a:r>
              <a:rPr lang="en-US" sz="2600" dirty="0"/>
              <a:t> or, in the case of operations like addition, the same operation is applied to each pair of corresponding elements in the two vectors. Thus vector operations are SIMD.</a:t>
            </a:r>
            <a:endParaRPr lang="en-US" altLang="en-US" sz="2600" dirty="0"/>
          </a:p>
          <a:p>
            <a:pPr algn="just">
              <a:defRPr/>
            </a:pPr>
            <a:r>
              <a:rPr lang="en-US" altLang="en-US" b="1" dirty="0" smtClean="0"/>
              <a:t>Vector instructions</a:t>
            </a:r>
            <a:r>
              <a:rPr lang="en-US" altLang="en-US" dirty="0" smtClean="0"/>
              <a:t>.</a:t>
            </a:r>
          </a:p>
          <a:p>
            <a:pPr lvl="1" algn="just">
              <a:defRPr/>
            </a:pPr>
            <a:r>
              <a:rPr lang="en-US" altLang="en-US" dirty="0" smtClean="0"/>
              <a:t>Operate on vectors rather than scalars</a:t>
            </a:r>
            <a:r>
              <a:rPr lang="en-US" altLang="en-US" sz="1800" dirty="0"/>
              <a:t>.</a:t>
            </a:r>
          </a:p>
          <a:p>
            <a:pPr marL="457200" lvl="1" indent="0" algn="just">
              <a:buNone/>
              <a:defRPr/>
            </a:pPr>
            <a:r>
              <a:rPr lang="en-US" sz="1800" dirty="0"/>
              <a:t> for (</a:t>
            </a:r>
            <a:r>
              <a:rPr lang="en-US" sz="1800" dirty="0" err="1"/>
              <a:t>i</a:t>
            </a:r>
            <a:r>
              <a:rPr lang="en-US" sz="1800" dirty="0"/>
              <a:t> = 0; </a:t>
            </a:r>
            <a:r>
              <a:rPr lang="en-US" sz="1800" dirty="0" err="1"/>
              <a:t>i</a:t>
            </a:r>
            <a:r>
              <a:rPr lang="en-US" sz="1800" dirty="0"/>
              <a:t> &lt; n; </a:t>
            </a:r>
            <a:r>
              <a:rPr lang="en-US" sz="1800" dirty="0" err="1"/>
              <a:t>i</a:t>
            </a:r>
            <a:r>
              <a:rPr lang="en-US" sz="1800" dirty="0" smtClean="0"/>
              <a:t>++)</a:t>
            </a:r>
          </a:p>
          <a:p>
            <a:pPr marL="457200" lvl="1" indent="0" algn="just">
              <a:buNone/>
              <a:defRPr/>
            </a:pPr>
            <a:r>
              <a:rPr lang="en-US" sz="1800" dirty="0" smtClean="0"/>
              <a:t> </a:t>
            </a:r>
            <a:r>
              <a:rPr lang="en-US" sz="1800" dirty="0"/>
              <a:t>x [</a:t>
            </a:r>
            <a:r>
              <a:rPr lang="en-US" sz="1800" dirty="0" err="1"/>
              <a:t>i</a:t>
            </a:r>
            <a:r>
              <a:rPr lang="en-US" sz="1800" dirty="0"/>
              <a:t>] += y[</a:t>
            </a:r>
            <a:r>
              <a:rPr lang="en-US" sz="1800" dirty="0" err="1"/>
              <a:t>i</a:t>
            </a:r>
            <a:r>
              <a:rPr lang="en-US" sz="1800" dirty="0"/>
              <a:t>];</a:t>
            </a:r>
            <a:r>
              <a:rPr lang="en-US" dirty="0" smtClean="0"/>
              <a:t> </a:t>
            </a:r>
          </a:p>
          <a:p>
            <a:pPr lvl="1" algn="just">
              <a:defRPr/>
            </a:pPr>
            <a:r>
              <a:rPr lang="en-US" sz="2600" dirty="0"/>
              <a:t>requires only a single load, add, and store for each block of </a:t>
            </a:r>
            <a:r>
              <a:rPr lang="en-US" sz="2600" dirty="0" smtClean="0"/>
              <a:t>vector length </a:t>
            </a:r>
            <a:r>
              <a:rPr lang="en-US" sz="2600" dirty="0"/>
              <a:t>elements, while a conventional system requires a load, </a:t>
            </a:r>
            <a:r>
              <a:rPr lang="en-US" sz="2600" dirty="0" smtClean="0"/>
              <a:t>add, </a:t>
            </a:r>
            <a:r>
              <a:rPr lang="en-US" sz="2600" dirty="0"/>
              <a:t>and store for each element.</a:t>
            </a:r>
            <a:endParaRPr lang="en-US" altLang="en-US" sz="2600" dirty="0"/>
          </a:p>
        </p:txBody>
      </p:sp>
    </p:spTree>
    <p:extLst>
      <p:ext uri="{BB962C8B-B14F-4D97-AF65-F5344CB8AC3E}">
        <p14:creationId xmlns:p14="http://schemas.microsoft.com/office/powerpoint/2010/main" val="5575945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a:bodyPr>
          <a:lstStyle/>
          <a:p>
            <a:r>
              <a:rPr lang="en-US" altLang="en-US" b="1" dirty="0">
                <a:solidFill>
                  <a:srgbClr val="003399"/>
                </a:solidFill>
                <a:latin typeface="+mn-lt"/>
                <a:ea typeface="+mn-ea"/>
                <a:cs typeface="+mn-cs"/>
              </a:rPr>
              <a:t>Vector processors (3)</a:t>
            </a:r>
          </a:p>
        </p:txBody>
      </p:sp>
      <p:sp>
        <p:nvSpPr>
          <p:cNvPr id="28675" name="Content Placeholder 2"/>
          <p:cNvSpPr>
            <a:spLocks noGrp="1"/>
          </p:cNvSpPr>
          <p:nvPr>
            <p:ph idx="1"/>
          </p:nvPr>
        </p:nvSpPr>
        <p:spPr/>
        <p:txBody>
          <a:bodyPr/>
          <a:lstStyle/>
          <a:p>
            <a:r>
              <a:rPr lang="en-US" altLang="en-US" b="1" dirty="0" smtClean="0"/>
              <a:t>Interleaved memory.</a:t>
            </a:r>
          </a:p>
          <a:p>
            <a:pPr lvl="1"/>
            <a:r>
              <a:rPr lang="en-US" altLang="en-US" dirty="0" smtClean="0"/>
              <a:t>Multiple “banks” of memory, which can be accessed more or less independently.</a:t>
            </a:r>
          </a:p>
          <a:p>
            <a:pPr lvl="1"/>
            <a:r>
              <a:rPr lang="en-US" altLang="en-US" dirty="0" smtClean="0"/>
              <a:t>Distribute elements of a vector across multiple banks, so reduce or eliminate delay in loading/storing successive elements.</a:t>
            </a:r>
          </a:p>
          <a:p>
            <a:r>
              <a:rPr lang="en-US" altLang="en-US" b="1" dirty="0" smtClean="0"/>
              <a:t>Strided memory access and hardware scatter/gather.</a:t>
            </a:r>
          </a:p>
          <a:p>
            <a:pPr lvl="1"/>
            <a:r>
              <a:rPr lang="en-US" altLang="en-US" dirty="0" smtClean="0"/>
              <a:t>The program accesses elements of a vector located at fixed intervals.</a:t>
            </a:r>
          </a:p>
          <a:p>
            <a:endParaRPr lang="en-US" altLang="en-US" dirty="0" smtClean="0"/>
          </a:p>
        </p:txBody>
      </p:sp>
    </p:spTree>
    <p:extLst>
      <p:ext uri="{BB962C8B-B14F-4D97-AF65-F5344CB8AC3E}">
        <p14:creationId xmlns:p14="http://schemas.microsoft.com/office/powerpoint/2010/main" val="33524779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r>
              <a:rPr lang="en-US" altLang="en-US" b="1" dirty="0">
                <a:solidFill>
                  <a:srgbClr val="003399"/>
                </a:solidFill>
                <a:latin typeface="+mn-lt"/>
                <a:ea typeface="+mn-ea"/>
                <a:cs typeface="+mn-cs"/>
              </a:rPr>
              <a:t>Vector processors - Pros</a:t>
            </a:r>
          </a:p>
        </p:txBody>
      </p:sp>
      <p:sp>
        <p:nvSpPr>
          <p:cNvPr id="29699" name="Content Placeholder 2"/>
          <p:cNvSpPr>
            <a:spLocks noGrp="1"/>
          </p:cNvSpPr>
          <p:nvPr>
            <p:ph idx="1"/>
          </p:nvPr>
        </p:nvSpPr>
        <p:spPr/>
        <p:txBody>
          <a:bodyPr/>
          <a:lstStyle/>
          <a:p>
            <a:r>
              <a:rPr lang="en-US" altLang="en-US" dirty="0" smtClean="0"/>
              <a:t>Very fast and easy to use.</a:t>
            </a:r>
          </a:p>
          <a:p>
            <a:r>
              <a:rPr lang="en-US" altLang="en-US" dirty="0" err="1" smtClean="0"/>
              <a:t>Vectorizing</a:t>
            </a:r>
            <a:r>
              <a:rPr lang="en-US" altLang="en-US" dirty="0" smtClean="0"/>
              <a:t> compilers are good at identifying code </a:t>
            </a:r>
            <a:r>
              <a:rPr lang="en-IN" altLang="en-US" dirty="0" smtClean="0"/>
              <a:t>that can be </a:t>
            </a:r>
            <a:r>
              <a:rPr lang="en-IN" altLang="en-US" dirty="0" err="1" smtClean="0"/>
              <a:t>vectorized</a:t>
            </a:r>
            <a:r>
              <a:rPr lang="en-US" altLang="en-US" dirty="0" smtClean="0"/>
              <a:t>.</a:t>
            </a:r>
          </a:p>
          <a:p>
            <a:r>
              <a:rPr lang="en-US" altLang="en-US" dirty="0" smtClean="0"/>
              <a:t>Compilers also can provide information about code that cannot be </a:t>
            </a:r>
            <a:r>
              <a:rPr lang="en-US" altLang="en-US" dirty="0" err="1" smtClean="0"/>
              <a:t>vectorized</a:t>
            </a:r>
            <a:r>
              <a:rPr lang="en-US" altLang="en-US" dirty="0" smtClean="0"/>
              <a:t>.</a:t>
            </a:r>
          </a:p>
          <a:p>
            <a:pPr lvl="1"/>
            <a:r>
              <a:rPr lang="en-US" altLang="en-US" dirty="0" smtClean="0"/>
              <a:t>Helps the programmer re-evaluate code.</a:t>
            </a:r>
          </a:p>
          <a:p>
            <a:r>
              <a:rPr lang="en-US" altLang="en-US" dirty="0" smtClean="0"/>
              <a:t>High memory bandwidth.</a:t>
            </a:r>
          </a:p>
          <a:p>
            <a:r>
              <a:rPr lang="en-US" altLang="en-US" dirty="0" smtClean="0"/>
              <a:t>Uses every item in a cache line.</a:t>
            </a:r>
          </a:p>
        </p:txBody>
      </p:sp>
    </p:spTree>
    <p:extLst>
      <p:ext uri="{BB962C8B-B14F-4D97-AF65-F5344CB8AC3E}">
        <p14:creationId xmlns:p14="http://schemas.microsoft.com/office/powerpoint/2010/main" val="15443181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a:bodyPr>
          <a:lstStyle/>
          <a:p>
            <a:r>
              <a:rPr lang="en-US" altLang="en-US" b="1" dirty="0">
                <a:solidFill>
                  <a:srgbClr val="003399"/>
                </a:solidFill>
                <a:latin typeface="+mn-lt"/>
                <a:ea typeface="+mn-ea"/>
                <a:cs typeface="+mn-cs"/>
              </a:rPr>
              <a:t>Vector processors - Cons</a:t>
            </a:r>
          </a:p>
        </p:txBody>
      </p:sp>
      <p:sp>
        <p:nvSpPr>
          <p:cNvPr id="30723" name="Content Placeholder 2"/>
          <p:cNvSpPr>
            <a:spLocks noGrp="1"/>
          </p:cNvSpPr>
          <p:nvPr>
            <p:ph idx="1"/>
          </p:nvPr>
        </p:nvSpPr>
        <p:spPr/>
        <p:txBody>
          <a:bodyPr/>
          <a:lstStyle/>
          <a:p>
            <a:r>
              <a:rPr lang="en-US" altLang="en-US" dirty="0" smtClean="0"/>
              <a:t>They don’t handle irregular data structures as well as other </a:t>
            </a:r>
            <a:br>
              <a:rPr lang="en-US" altLang="en-US" dirty="0" smtClean="0"/>
            </a:br>
            <a:r>
              <a:rPr lang="en-US" altLang="en-US" dirty="0" smtClean="0"/>
              <a:t>parallel architectures.</a:t>
            </a:r>
            <a:br>
              <a:rPr lang="en-US" altLang="en-US" dirty="0" smtClean="0"/>
            </a:br>
            <a:endParaRPr lang="en-US" altLang="en-US" dirty="0" smtClean="0"/>
          </a:p>
          <a:p>
            <a:r>
              <a:rPr lang="en-US" altLang="en-US" dirty="0" smtClean="0"/>
              <a:t>A very finite limit to their ability to handle ever larger problems. (</a:t>
            </a:r>
            <a:r>
              <a:rPr lang="en-US" altLang="en-US" dirty="0" smtClean="0">
                <a:solidFill>
                  <a:srgbClr val="0066FF"/>
                </a:solidFill>
              </a:rPr>
              <a:t>scalability</a:t>
            </a:r>
            <a:r>
              <a:rPr lang="en-US" altLang="en-US" dirty="0" smtClean="0"/>
              <a:t>)</a:t>
            </a:r>
          </a:p>
        </p:txBody>
      </p:sp>
    </p:spTree>
    <p:extLst>
      <p:ext uri="{BB962C8B-B14F-4D97-AF65-F5344CB8AC3E}">
        <p14:creationId xmlns:p14="http://schemas.microsoft.com/office/powerpoint/2010/main" val="23298113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a:bodyPr>
          <a:lstStyle/>
          <a:p>
            <a:r>
              <a:rPr lang="en-US" altLang="en-US" b="1" dirty="0">
                <a:solidFill>
                  <a:srgbClr val="003399"/>
                </a:solidFill>
                <a:latin typeface="+mn-lt"/>
                <a:ea typeface="+mn-ea"/>
                <a:cs typeface="+mn-cs"/>
              </a:rPr>
              <a:t>Graphics Processing Units (GPU)</a:t>
            </a:r>
          </a:p>
        </p:txBody>
      </p:sp>
      <p:sp>
        <p:nvSpPr>
          <p:cNvPr id="31747" name="Content Placeholder 2"/>
          <p:cNvSpPr>
            <a:spLocks noGrp="1"/>
          </p:cNvSpPr>
          <p:nvPr>
            <p:ph idx="1"/>
          </p:nvPr>
        </p:nvSpPr>
        <p:spPr/>
        <p:txBody>
          <a:bodyPr/>
          <a:lstStyle/>
          <a:p>
            <a:r>
              <a:rPr lang="en-US" altLang="en-US" dirty="0" smtClean="0"/>
              <a:t>Real time graphics application programming interfaces or API’s use points, lines, and triangles to internally represent the surface of an object.</a:t>
            </a:r>
          </a:p>
        </p:txBody>
      </p:sp>
      <p:sp>
        <p:nvSpPr>
          <p:cNvPr id="31749" name="Isosceles Triangle 4"/>
          <p:cNvSpPr>
            <a:spLocks noChangeArrowheads="1"/>
          </p:cNvSpPr>
          <p:nvPr/>
        </p:nvSpPr>
        <p:spPr bwMode="auto">
          <a:xfrm>
            <a:off x="5951538" y="4149726"/>
            <a:ext cx="576262" cy="1161633"/>
          </a:xfrm>
          <a:prstGeom prst="triangle">
            <a:avLst>
              <a:gd name="adj" fmla="val 50000"/>
            </a:avLst>
          </a:prstGeom>
          <a:noFill/>
          <a:ln w="9525" algn="ctr">
            <a:solidFill>
              <a:srgbClr val="00B050"/>
            </a:solidFill>
            <a:rou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endParaRPr kumimoji="0" lang="en-GB" altLang="en-US"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cxnSp>
        <p:nvCxnSpPr>
          <p:cNvPr id="31750" name="Straight Connector 6"/>
          <p:cNvCxnSpPr>
            <a:cxnSpLocks noChangeShapeType="1"/>
          </p:cNvCxnSpPr>
          <p:nvPr/>
        </p:nvCxnSpPr>
        <p:spPr bwMode="auto">
          <a:xfrm flipV="1">
            <a:off x="5159375" y="4149725"/>
            <a:ext cx="2160588" cy="719138"/>
          </a:xfrm>
          <a:prstGeom prst="line">
            <a:avLst/>
          </a:prstGeom>
          <a:noFill/>
          <a:ln w="9525" algn="ctr">
            <a:solidFill>
              <a:srgbClr val="00B050"/>
            </a:solidFill>
            <a:round/>
          </a:ln>
          <a:extLst>
            <a:ext uri="{909E8E84-426E-40DD-AFC4-6F175D3DCCD1}">
              <a14:hiddenFill xmlns:a14="http://schemas.microsoft.com/office/drawing/2010/main">
                <a:noFill/>
              </a14:hiddenFill>
            </a:ext>
          </a:extLst>
        </p:spPr>
      </p:cxnSp>
      <p:sp>
        <p:nvSpPr>
          <p:cNvPr id="31751" name="Rectangle 7"/>
          <p:cNvSpPr>
            <a:spLocks noChangeArrowheads="1"/>
          </p:cNvSpPr>
          <p:nvPr/>
        </p:nvSpPr>
        <p:spPr bwMode="auto">
          <a:xfrm>
            <a:off x="4367213" y="3860801"/>
            <a:ext cx="1008062" cy="584775"/>
          </a:xfrm>
          <a:prstGeom prst="rect">
            <a:avLst/>
          </a:prstGeom>
          <a:noFill/>
          <a:ln w="9525" algn="ctr">
            <a:solidFill>
              <a:srgbClr val="00B050"/>
            </a:solidFill>
            <a:rou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endParaRPr kumimoji="0" lang="en-GB" altLang="en-US"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cxnSp>
        <p:nvCxnSpPr>
          <p:cNvPr id="31752" name="Straight Connector 9"/>
          <p:cNvCxnSpPr>
            <a:cxnSpLocks noChangeShapeType="1"/>
          </p:cNvCxnSpPr>
          <p:nvPr/>
        </p:nvCxnSpPr>
        <p:spPr bwMode="auto">
          <a:xfrm>
            <a:off x="4008439" y="3429000"/>
            <a:ext cx="2663825" cy="2376488"/>
          </a:xfrm>
          <a:prstGeom prst="line">
            <a:avLst/>
          </a:prstGeom>
          <a:noFill/>
          <a:ln w="9525" algn="ctr">
            <a:solidFill>
              <a:srgbClr val="00B050"/>
            </a:solidFill>
            <a:round/>
          </a:ln>
          <a:extLst>
            <a:ext uri="{909E8E84-426E-40DD-AFC4-6F175D3DCCD1}">
              <a14:hiddenFill xmlns:a14="http://schemas.microsoft.com/office/drawing/2010/main">
                <a:noFill/>
              </a14:hiddenFill>
            </a:ext>
          </a:extLst>
        </p:spPr>
      </p:cxnSp>
      <p:sp>
        <p:nvSpPr>
          <p:cNvPr id="31753" name="Oval 10"/>
          <p:cNvSpPr>
            <a:spLocks noChangeArrowheads="1"/>
          </p:cNvSpPr>
          <p:nvPr/>
        </p:nvSpPr>
        <p:spPr bwMode="auto">
          <a:xfrm>
            <a:off x="6240463" y="3429001"/>
            <a:ext cx="792162" cy="822305"/>
          </a:xfrm>
          <a:prstGeom prst="ellipse">
            <a:avLst/>
          </a:prstGeom>
          <a:noFill/>
          <a:ln w="9525" algn="ctr">
            <a:solidFill>
              <a:srgbClr val="00B050"/>
            </a:solidFill>
            <a:rou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endParaRPr kumimoji="0" lang="en-GB" altLang="en-US"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6547945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a:bodyPr>
          <a:lstStyle/>
          <a:p>
            <a:r>
              <a:rPr lang="en-US" altLang="en-US" b="1" dirty="0">
                <a:solidFill>
                  <a:srgbClr val="003399"/>
                </a:solidFill>
                <a:latin typeface="+mn-lt"/>
                <a:ea typeface="+mn-ea"/>
                <a:cs typeface="+mn-cs"/>
              </a:rPr>
              <a:t>GPUs</a:t>
            </a:r>
          </a:p>
        </p:txBody>
      </p:sp>
      <p:sp>
        <p:nvSpPr>
          <p:cNvPr id="32771" name="Content Placeholder 2"/>
          <p:cNvSpPr>
            <a:spLocks noGrp="1"/>
          </p:cNvSpPr>
          <p:nvPr>
            <p:ph idx="1"/>
          </p:nvPr>
        </p:nvSpPr>
        <p:spPr/>
        <p:txBody>
          <a:bodyPr/>
          <a:lstStyle/>
          <a:p>
            <a:r>
              <a:rPr lang="en-US" altLang="en-US" dirty="0" smtClean="0"/>
              <a:t>A graphics processing pipeline converts the internal representation into an array of pixels that can be sent to a computer screen.</a:t>
            </a:r>
            <a:br>
              <a:rPr lang="en-US" altLang="en-US" dirty="0" smtClean="0"/>
            </a:br>
            <a:endParaRPr lang="en-US" altLang="en-US" dirty="0" smtClean="0"/>
          </a:p>
          <a:p>
            <a:r>
              <a:rPr lang="en-US" altLang="en-US" dirty="0" smtClean="0"/>
              <a:t>Several stages of this pipeline (called </a:t>
            </a:r>
            <a:r>
              <a:rPr lang="en-US" altLang="en-US" dirty="0" err="1" smtClean="0">
                <a:solidFill>
                  <a:srgbClr val="00B050"/>
                </a:solidFill>
              </a:rPr>
              <a:t>shader</a:t>
            </a:r>
            <a:r>
              <a:rPr lang="en-US" altLang="en-US" dirty="0" smtClean="0">
                <a:solidFill>
                  <a:srgbClr val="00B050"/>
                </a:solidFill>
              </a:rPr>
              <a:t> functions</a:t>
            </a:r>
            <a:r>
              <a:rPr lang="en-US" altLang="en-US" dirty="0" smtClean="0"/>
              <a:t>) are programmable.</a:t>
            </a:r>
          </a:p>
          <a:p>
            <a:pPr lvl="1"/>
            <a:r>
              <a:rPr lang="en-US" altLang="en-US" dirty="0" err="1" smtClean="0"/>
              <a:t>shader</a:t>
            </a:r>
            <a:r>
              <a:rPr lang="en-US" altLang="en-US" dirty="0" smtClean="0"/>
              <a:t> functions are typically just a few lines of C code.</a:t>
            </a:r>
          </a:p>
        </p:txBody>
      </p:sp>
    </p:spTree>
    <p:extLst>
      <p:ext uri="{BB962C8B-B14F-4D97-AF65-F5344CB8AC3E}">
        <p14:creationId xmlns:p14="http://schemas.microsoft.com/office/powerpoint/2010/main" val="3792608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5E9179-79AA-4F8D-851B-90EF315D3CC2}"/>
              </a:ext>
            </a:extLst>
          </p:cNvPr>
          <p:cNvSpPr txBox="1"/>
          <p:nvPr/>
        </p:nvSpPr>
        <p:spPr>
          <a:xfrm>
            <a:off x="309283" y="0"/>
            <a:ext cx="11360523" cy="6863417"/>
          </a:xfrm>
          <a:prstGeom prst="rect">
            <a:avLst/>
          </a:prstGeom>
          <a:noFill/>
        </p:spPr>
        <p:txBody>
          <a:bodyPr wrap="square" rtlCol="0">
            <a:spAutoFit/>
          </a:bodyPr>
          <a:lstStyle/>
          <a:p>
            <a:pPr algn="just"/>
            <a:r>
              <a:rPr lang="en-US" sz="2000" dirty="0"/>
              <a:t>Parallel programming is a method of computation in which many calculations or processes are carried out simultaneously. Instead of executing tasks one after another (sequential programming), parallel programming divides a large problem into smaller subproblems and executes them at the same time on multiple processors or cores within a single computer system.</a:t>
            </a:r>
          </a:p>
          <a:p>
            <a:pPr algn="just"/>
            <a:r>
              <a:rPr lang="en-US" sz="2000" dirty="0"/>
              <a:t>This approach helps achieve faster execution, efficient resource utilization, and the ability to solve complex, computation-heavy problems that would take too long if run sequentially.</a:t>
            </a:r>
          </a:p>
          <a:p>
            <a:pPr algn="just"/>
            <a:endParaRPr lang="en-US" sz="2000" dirty="0"/>
          </a:p>
          <a:p>
            <a:pPr algn="just"/>
            <a:r>
              <a:rPr lang="en-US" sz="2000" b="1" dirty="0"/>
              <a:t>Key Characteristics</a:t>
            </a:r>
          </a:p>
          <a:p>
            <a:pPr algn="just"/>
            <a:r>
              <a:rPr lang="en-US" sz="2000" dirty="0"/>
              <a:t>1.	Concurrency – Multiple tasks run at the same time.</a:t>
            </a:r>
          </a:p>
          <a:p>
            <a:pPr algn="just"/>
            <a:r>
              <a:rPr lang="en-US" sz="2000" dirty="0"/>
              <a:t>2.	Decomposition – Problems are divided into smaller sub-tasks.</a:t>
            </a:r>
          </a:p>
          <a:p>
            <a:pPr algn="just"/>
            <a:r>
              <a:rPr lang="en-US" sz="2000" dirty="0"/>
              <a:t>3.	Synchronization – Ensures tasks work correctly when sharing data.</a:t>
            </a:r>
          </a:p>
          <a:p>
            <a:pPr marL="342900" indent="-342900" algn="just">
              <a:buAutoNum type="arabicPeriod" startAt="4"/>
            </a:pPr>
            <a:r>
              <a:rPr lang="en-US" sz="2000" dirty="0"/>
              <a:t>Shared Memory/Communication – Tasks either share the same memory (threads) or use message passing to coordinate. </a:t>
            </a:r>
          </a:p>
          <a:p>
            <a:pPr algn="just"/>
            <a:endParaRPr lang="en-US" sz="2000" dirty="0"/>
          </a:p>
          <a:p>
            <a:pPr algn="just"/>
            <a:r>
              <a:rPr lang="en-US" sz="2000" b="1" dirty="0"/>
              <a:t>Types of Parallelism</a:t>
            </a:r>
          </a:p>
          <a:p>
            <a:pPr algn="just"/>
            <a:r>
              <a:rPr lang="en-US" sz="2000" dirty="0" smtClean="0"/>
              <a:t>1.Data </a:t>
            </a:r>
            <a:r>
              <a:rPr lang="en-US" sz="2000" dirty="0"/>
              <a:t>Parallelism – Same operation performed on different pieces of data (e.g., image processing).</a:t>
            </a:r>
          </a:p>
          <a:p>
            <a:pPr algn="just"/>
            <a:r>
              <a:rPr lang="en-US" sz="2000" dirty="0" smtClean="0"/>
              <a:t>2.Task </a:t>
            </a:r>
            <a:r>
              <a:rPr lang="en-US" sz="2000" dirty="0"/>
              <a:t>Parallelism – Different tasks or functions executed in parallel (e.g., pipeline processing)</a:t>
            </a:r>
          </a:p>
          <a:p>
            <a:pPr algn="just"/>
            <a:endParaRPr lang="en-US" sz="2000" dirty="0"/>
          </a:p>
          <a:p>
            <a:pPr algn="just"/>
            <a:r>
              <a:rPr lang="en-US" sz="2000" b="1" dirty="0"/>
              <a:t>Advantages</a:t>
            </a:r>
          </a:p>
          <a:p>
            <a:pPr algn="just"/>
            <a:r>
              <a:rPr lang="en-US" sz="2000" dirty="0"/>
              <a:t>•	Speeds up computation.</a:t>
            </a:r>
          </a:p>
          <a:p>
            <a:pPr algn="just"/>
            <a:r>
              <a:rPr lang="en-US" sz="2000" dirty="0"/>
              <a:t>•	Efficient utilization of multicore processors.</a:t>
            </a:r>
          </a:p>
          <a:p>
            <a:pPr algn="just"/>
            <a:r>
              <a:rPr lang="en-US" sz="2000" dirty="0"/>
              <a:t>•	Solves large-scale scientific and engineering problems.</a:t>
            </a:r>
          </a:p>
        </p:txBody>
      </p:sp>
    </p:spTree>
    <p:extLst>
      <p:ext uri="{BB962C8B-B14F-4D97-AF65-F5344CB8AC3E}">
        <p14:creationId xmlns:p14="http://schemas.microsoft.com/office/powerpoint/2010/main" val="6528882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a:bodyPr>
          <a:lstStyle/>
          <a:p>
            <a:r>
              <a:rPr lang="en-US" altLang="en-US" b="1" dirty="0">
                <a:solidFill>
                  <a:srgbClr val="003399"/>
                </a:solidFill>
                <a:latin typeface="+mn-lt"/>
                <a:ea typeface="+mn-ea"/>
                <a:cs typeface="+mn-cs"/>
              </a:rPr>
              <a:t>GPUs</a:t>
            </a:r>
          </a:p>
        </p:txBody>
      </p:sp>
      <p:sp>
        <p:nvSpPr>
          <p:cNvPr id="33795" name="Content Placeholder 2"/>
          <p:cNvSpPr>
            <a:spLocks noGrp="1"/>
          </p:cNvSpPr>
          <p:nvPr>
            <p:ph idx="1"/>
          </p:nvPr>
        </p:nvSpPr>
        <p:spPr>
          <a:xfrm>
            <a:off x="1410154" y="1282700"/>
            <a:ext cx="9036050" cy="4218214"/>
          </a:xfrm>
        </p:spPr>
        <p:txBody>
          <a:bodyPr/>
          <a:lstStyle/>
          <a:p>
            <a:pPr algn="just"/>
            <a:r>
              <a:rPr lang="en-US" altLang="en-US" dirty="0" err="1" smtClean="0"/>
              <a:t>Shader</a:t>
            </a:r>
            <a:r>
              <a:rPr lang="en-US" altLang="en-US" dirty="0" smtClean="0"/>
              <a:t> functions are also implicitly parallel, since they can be applied to multiple elements in the graphics stream. </a:t>
            </a:r>
            <a:br>
              <a:rPr lang="en-US" altLang="en-US" dirty="0" smtClean="0"/>
            </a:br>
            <a:r>
              <a:rPr lang="en-US" altLang="en-US" dirty="0" smtClean="0"/>
              <a:t>GPU’s can often optimize performance by using SIMD parallelism. </a:t>
            </a:r>
          </a:p>
          <a:p>
            <a:pPr algn="just"/>
            <a:r>
              <a:rPr lang="en-US" altLang="en-US" dirty="0" smtClean="0"/>
              <a:t>The current generation of GPU’s use SIMD parallelism.</a:t>
            </a:r>
          </a:p>
          <a:p>
            <a:pPr lvl="1" algn="just"/>
            <a:r>
              <a:rPr lang="en-US" altLang="en-US" sz="2800" dirty="0"/>
              <a:t>GPU’s are not pure SIMD systems. Although the data paths on a given core can use SIMD parallelism, current generation GPUs can run more than one instruction stream on a single core. </a:t>
            </a:r>
          </a:p>
        </p:txBody>
      </p:sp>
    </p:spTree>
    <p:extLst>
      <p:ext uri="{BB962C8B-B14F-4D97-AF65-F5344CB8AC3E}">
        <p14:creationId xmlns:p14="http://schemas.microsoft.com/office/powerpoint/2010/main" val="4267936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838200" y="365125"/>
            <a:ext cx="1513114" cy="868589"/>
          </a:xfrm>
        </p:spPr>
        <p:txBody>
          <a:bodyPr>
            <a:normAutofit/>
          </a:bodyPr>
          <a:lstStyle/>
          <a:p>
            <a:r>
              <a:rPr lang="en-US" altLang="en-US" b="1" dirty="0">
                <a:solidFill>
                  <a:srgbClr val="003399"/>
                </a:solidFill>
                <a:latin typeface="+mn-lt"/>
                <a:ea typeface="+mn-ea"/>
                <a:cs typeface="+mn-cs"/>
              </a:rPr>
              <a:t>GPUs</a:t>
            </a:r>
          </a:p>
        </p:txBody>
      </p:sp>
      <p:sp>
        <p:nvSpPr>
          <p:cNvPr id="3" name="Rectangle 2"/>
          <p:cNvSpPr/>
          <p:nvPr/>
        </p:nvSpPr>
        <p:spPr>
          <a:xfrm>
            <a:off x="1847851" y="866775"/>
            <a:ext cx="8569325" cy="4832092"/>
          </a:xfrm>
          <a:prstGeom prst="rect">
            <a:avLst/>
          </a:prstGeom>
        </p:spPr>
        <p:txBody>
          <a:bodyPr>
            <a:spAutoFit/>
          </a:bodyPr>
          <a:lstStyle/>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33CC"/>
                </a:solidFill>
                <a:effectLst/>
                <a:uLnTx/>
                <a:uFillTx/>
                <a:latin typeface="Calibri"/>
                <a:ea typeface="+mn-ea"/>
                <a:cs typeface="+mn-cs"/>
              </a:rPr>
              <a:t>Typical GPUs can have dozens of cores, and these cores are also capable of executing independent instruction streams.</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33CC"/>
                </a:solidFill>
                <a:effectLst/>
                <a:uLnTx/>
                <a:uFillTx/>
                <a:latin typeface="Calibri"/>
                <a:ea typeface="+mn-ea"/>
                <a:cs typeface="+mn-cs"/>
              </a:rPr>
              <a:t> So GPUs are neither purely SIMD nor purely MIMD.</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33CC"/>
                </a:solidFill>
                <a:effectLst/>
                <a:uLnTx/>
                <a:uFillTx/>
                <a:latin typeface="Calibri"/>
                <a:ea typeface="+mn-ea"/>
                <a:cs typeface="+mn-cs"/>
              </a:rPr>
              <a:t>Also note that GPUs can use shared or distributed memory.</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a:ln>
                  <a:noFill/>
                </a:ln>
                <a:solidFill>
                  <a:srgbClr val="0033CC"/>
                </a:solidFill>
                <a:effectLst/>
                <a:uLnTx/>
                <a:uFillTx/>
                <a:latin typeface="Calibri"/>
                <a:ea typeface="+mn-ea"/>
                <a:cs typeface="+mn-cs"/>
              </a:rPr>
              <a:t>The largest systems often use both: several cores may have access to a common block of memory, but other SIMD cores may have access to a different block of shared memory, and two cores with access to different blocks of shared memory may communicate over a network.</a:t>
            </a:r>
            <a:endParaRPr kumimoji="0" lang="en-IN" sz="2800" b="0" i="0" u="none" strike="noStrike" kern="1200" cap="none" spc="0" normalizeH="0" baseline="0" noProof="0" dirty="0">
              <a:ln>
                <a:noFill/>
              </a:ln>
              <a:solidFill>
                <a:srgbClr val="0033CC"/>
              </a:solidFill>
              <a:effectLst/>
              <a:uLnTx/>
              <a:uFillTx/>
              <a:latin typeface="Calibri"/>
              <a:ea typeface="+mn-ea"/>
              <a:cs typeface="+mn-cs"/>
            </a:endParaRPr>
          </a:p>
        </p:txBody>
      </p:sp>
    </p:spTree>
    <p:extLst>
      <p:ext uri="{BB962C8B-B14F-4D97-AF65-F5344CB8AC3E}">
        <p14:creationId xmlns:p14="http://schemas.microsoft.com/office/powerpoint/2010/main" val="39649594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388257" y="0"/>
            <a:ext cx="10515600" cy="1325563"/>
          </a:xfrm>
        </p:spPr>
        <p:txBody>
          <a:bodyPr>
            <a:normAutofit/>
          </a:bodyPr>
          <a:lstStyle/>
          <a:p>
            <a:r>
              <a:rPr lang="en-US" altLang="en-US" b="1" dirty="0">
                <a:solidFill>
                  <a:srgbClr val="003399"/>
                </a:solidFill>
                <a:latin typeface="+mn-lt"/>
                <a:ea typeface="+mn-ea"/>
                <a:cs typeface="+mn-cs"/>
              </a:rPr>
              <a:t>MIMD</a:t>
            </a:r>
          </a:p>
        </p:txBody>
      </p:sp>
      <p:sp>
        <p:nvSpPr>
          <p:cNvPr id="35843" name="Content Placeholder 2"/>
          <p:cNvSpPr>
            <a:spLocks noGrp="1"/>
          </p:cNvSpPr>
          <p:nvPr>
            <p:ph idx="1"/>
          </p:nvPr>
        </p:nvSpPr>
        <p:spPr>
          <a:xfrm>
            <a:off x="1847851" y="788988"/>
            <a:ext cx="8564563" cy="5111750"/>
          </a:xfrm>
        </p:spPr>
        <p:txBody>
          <a:bodyPr/>
          <a:lstStyle/>
          <a:p>
            <a:r>
              <a:rPr lang="en-US" altLang="en-US" smtClean="0"/>
              <a:t>Supports multiple simultaneous instruction streams operating on multiple data streams. </a:t>
            </a:r>
          </a:p>
          <a:p>
            <a:r>
              <a:rPr lang="en-US" altLang="en-US" smtClean="0"/>
              <a:t>Typically consist of a collection of fully independent processing units or cores, each of which has its own control unit and its own ALU.</a:t>
            </a:r>
          </a:p>
          <a:p>
            <a:r>
              <a:rPr lang="en-US" altLang="en-US" smtClean="0"/>
              <a:t>MIMD systems are usually asynchronous, that is, the processors can operate at their own pace.</a:t>
            </a:r>
          </a:p>
          <a:p>
            <a:endParaRPr lang="en-US" altLang="en-US" smtClean="0"/>
          </a:p>
        </p:txBody>
      </p:sp>
    </p:spTree>
    <p:extLst>
      <p:ext uri="{BB962C8B-B14F-4D97-AF65-F5344CB8AC3E}">
        <p14:creationId xmlns:p14="http://schemas.microsoft.com/office/powerpoint/2010/main" val="42934027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838200" y="365126"/>
            <a:ext cx="6360886" cy="452438"/>
          </a:xfrm>
        </p:spPr>
        <p:txBody>
          <a:bodyPr>
            <a:noAutofit/>
          </a:bodyPr>
          <a:lstStyle/>
          <a:p>
            <a:r>
              <a:rPr lang="en-US" altLang="en-US" b="1" dirty="0">
                <a:solidFill>
                  <a:srgbClr val="003399"/>
                </a:solidFill>
                <a:latin typeface="+mn-lt"/>
                <a:ea typeface="+mn-ea"/>
                <a:cs typeface="+mn-cs"/>
              </a:rPr>
              <a:t>Shared Memory System</a:t>
            </a:r>
          </a:p>
        </p:txBody>
      </p:sp>
      <p:sp>
        <p:nvSpPr>
          <p:cNvPr id="36867" name="Content Placeholder 2"/>
          <p:cNvSpPr>
            <a:spLocks noGrp="1"/>
          </p:cNvSpPr>
          <p:nvPr>
            <p:ph idx="1"/>
          </p:nvPr>
        </p:nvSpPr>
        <p:spPr>
          <a:xfrm>
            <a:off x="986971" y="1180421"/>
            <a:ext cx="10609943" cy="3101294"/>
          </a:xfrm>
        </p:spPr>
        <p:txBody>
          <a:bodyPr/>
          <a:lstStyle/>
          <a:p>
            <a:pPr algn="just"/>
            <a:r>
              <a:rPr lang="en-US" altLang="en-US" dirty="0" smtClean="0"/>
              <a:t>A collection of autonomous processors is connected to a memory system via an interconnection network.</a:t>
            </a:r>
          </a:p>
          <a:p>
            <a:pPr algn="just"/>
            <a:r>
              <a:rPr lang="en-US" altLang="en-US" dirty="0" smtClean="0"/>
              <a:t>Each processor can access each memory location. </a:t>
            </a:r>
          </a:p>
          <a:p>
            <a:pPr algn="just"/>
            <a:r>
              <a:rPr lang="en-US" altLang="en-US" dirty="0" smtClean="0"/>
              <a:t>The processors usually communicate implicitly by accessing shared data structures.</a:t>
            </a:r>
          </a:p>
        </p:txBody>
      </p:sp>
    </p:spTree>
    <p:extLst>
      <p:ext uri="{BB962C8B-B14F-4D97-AF65-F5344CB8AC3E}">
        <p14:creationId xmlns:p14="http://schemas.microsoft.com/office/powerpoint/2010/main" val="33250223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a:bodyPr>
          <a:lstStyle/>
          <a:p>
            <a:r>
              <a:rPr lang="en-US" altLang="en-US" b="1" dirty="0">
                <a:solidFill>
                  <a:srgbClr val="003399"/>
                </a:solidFill>
                <a:latin typeface="+mn-lt"/>
                <a:ea typeface="+mn-ea"/>
                <a:cs typeface="+mn-cs"/>
              </a:rPr>
              <a:t>Shared Memory System (2)</a:t>
            </a:r>
          </a:p>
        </p:txBody>
      </p:sp>
      <p:sp>
        <p:nvSpPr>
          <p:cNvPr id="37891" name="Content Placeholder 2"/>
          <p:cNvSpPr>
            <a:spLocks noGrp="1"/>
          </p:cNvSpPr>
          <p:nvPr>
            <p:ph idx="1"/>
          </p:nvPr>
        </p:nvSpPr>
        <p:spPr/>
        <p:txBody>
          <a:bodyPr/>
          <a:lstStyle/>
          <a:p>
            <a:r>
              <a:rPr lang="en-US" altLang="en-US" smtClean="0"/>
              <a:t>Most widely available shared memory systems use one or more multicore processors.</a:t>
            </a:r>
          </a:p>
          <a:p>
            <a:pPr lvl="1"/>
            <a:r>
              <a:rPr lang="en-US" altLang="en-US" smtClean="0"/>
              <a:t>(multiple CPU’s or cores on a single chip)</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smtClean="0">
                <a:ln>
                  <a:noFill/>
                </a:ln>
                <a:solidFill>
                  <a:prstClr val="black">
                    <a:tint val="75000"/>
                  </a:prstClr>
                </a:solidFill>
                <a:effectLst/>
                <a:uLnTx/>
                <a:uFillTx/>
                <a:latin typeface="Calibri"/>
                <a:ea typeface="+mn-ea"/>
                <a:cs typeface="+mn-cs"/>
              </a:rPr>
              <a:t>Copyright © 2010, Elsevier Inc. All rights Reserved</a:t>
            </a:r>
            <a:endParaRPr kumimoji="0" lang="en-A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7893" name="Picture 4" descr="C:\Documents and Settings\liszka\Local Settings\Temporary Internet Files\Content.IE5\0AVCOKV0\MP90031643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716339"/>
            <a:ext cx="3657600"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5" descr="C:\Documents and Settings\liszka\Local Settings\Temporary Internet Files\Content.IE5\60RV4HYO\MP90031635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3644901"/>
            <a:ext cx="36576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4786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a:bodyPr>
          <a:lstStyle/>
          <a:p>
            <a:r>
              <a:rPr lang="en-US" altLang="en-US" b="1" dirty="0">
                <a:solidFill>
                  <a:srgbClr val="003399"/>
                </a:solidFill>
                <a:latin typeface="+mn-lt"/>
                <a:ea typeface="+mn-ea"/>
                <a:cs typeface="+mn-cs"/>
              </a:rPr>
              <a:t>Shared Memory System</a:t>
            </a:r>
          </a:p>
        </p:txBody>
      </p:sp>
      <p:sp>
        <p:nvSpPr>
          <p:cNvPr id="38916" name="Text Box 8"/>
          <p:cNvSpPr txBox="1">
            <a:spLocks noChangeArrowheads="1"/>
          </p:cNvSpPr>
          <p:nvPr/>
        </p:nvSpPr>
        <p:spPr bwMode="auto">
          <a:xfrm>
            <a:off x="5318352" y="5476648"/>
            <a:ext cx="1338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rPr>
              <a:t>Figure 2.3</a:t>
            </a:r>
            <a:endParaRPr kumimoji="0" lang="en-GB" altLang="en-US" sz="20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endParaRPr>
          </a:p>
        </p:txBody>
      </p:sp>
      <p:pic>
        <p:nvPicPr>
          <p:cNvPr id="389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24542"/>
            <a:ext cx="8113712"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2544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0" y="1052513"/>
            <a:ext cx="6216650"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a:xfrm>
            <a:off x="725714" y="180976"/>
            <a:ext cx="10189029" cy="1077913"/>
          </a:xfrm>
        </p:spPr>
        <p:txBody>
          <a:bodyPr>
            <a:noAutofit/>
          </a:bodyPr>
          <a:lstStyle/>
          <a:p>
            <a:r>
              <a:rPr lang="en-US" altLang="en-US" b="1" dirty="0">
                <a:solidFill>
                  <a:srgbClr val="003399"/>
                </a:solidFill>
                <a:latin typeface="+mn-lt"/>
                <a:ea typeface="+mn-ea"/>
                <a:cs typeface="+mn-cs"/>
              </a:rPr>
              <a:t>UMA(</a:t>
            </a:r>
            <a:r>
              <a:rPr lang="en-IN" altLang="en-US" b="1" dirty="0">
                <a:solidFill>
                  <a:srgbClr val="003399"/>
                </a:solidFill>
                <a:latin typeface="+mn-lt"/>
                <a:ea typeface="+mn-ea"/>
                <a:cs typeface="+mn-cs"/>
              </a:rPr>
              <a:t>uniform memory access)</a:t>
            </a:r>
            <a:r>
              <a:rPr lang="en-US" altLang="en-US" b="1" dirty="0">
                <a:solidFill>
                  <a:srgbClr val="003399"/>
                </a:solidFill>
                <a:latin typeface="+mn-lt"/>
                <a:ea typeface="+mn-ea"/>
                <a:cs typeface="+mn-cs"/>
              </a:rPr>
              <a:t> multicore system</a:t>
            </a:r>
          </a:p>
        </p:txBody>
      </p:sp>
      <p:sp>
        <p:nvSpPr>
          <p:cNvPr id="39941" name="Text Box 8"/>
          <p:cNvSpPr txBox="1">
            <a:spLocks noChangeArrowheads="1"/>
          </p:cNvSpPr>
          <p:nvPr/>
        </p:nvSpPr>
        <p:spPr bwMode="auto">
          <a:xfrm>
            <a:off x="5808663" y="4724400"/>
            <a:ext cx="13382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2.5</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sp>
        <p:nvSpPr>
          <p:cNvPr id="8" name="Rectangle 7"/>
          <p:cNvSpPr/>
          <p:nvPr/>
        </p:nvSpPr>
        <p:spPr>
          <a:xfrm>
            <a:off x="1919289" y="5438776"/>
            <a:ext cx="8353425" cy="708025"/>
          </a:xfrm>
          <a:prstGeom prst="rect">
            <a:avLst/>
          </a:prstGeom>
        </p:spPr>
        <p:txBody>
          <a:bodyPr>
            <a:spAutoFit/>
          </a:body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0" cap="none" spc="0" normalizeH="0" baseline="0" noProof="0" dirty="0">
                <a:ln>
                  <a:noFill/>
                </a:ln>
                <a:solidFill>
                  <a:srgbClr val="00B050"/>
                </a:solidFill>
                <a:effectLst/>
                <a:uLnTx/>
                <a:uFillTx/>
                <a:latin typeface="Arial" panose="020B0604020202020204"/>
                <a:ea typeface="+mn-ea"/>
                <a:cs typeface="+mn-cs"/>
              </a:rPr>
              <a:t>In this type of system, the time to access all the memory locations will be the same for all the cores.</a:t>
            </a:r>
          </a:p>
        </p:txBody>
      </p:sp>
    </p:spTree>
    <p:extLst>
      <p:ext uri="{BB962C8B-B14F-4D97-AF65-F5344CB8AC3E}">
        <p14:creationId xmlns:p14="http://schemas.microsoft.com/office/powerpoint/2010/main" val="36746180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3" y="908050"/>
            <a:ext cx="6310312"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itle 1"/>
          <p:cNvSpPr>
            <a:spLocks noGrp="1"/>
          </p:cNvSpPr>
          <p:nvPr>
            <p:ph type="title"/>
          </p:nvPr>
        </p:nvSpPr>
        <p:spPr>
          <a:xfrm>
            <a:off x="504372" y="1588"/>
            <a:ext cx="10515600" cy="1325563"/>
          </a:xfrm>
        </p:spPr>
        <p:txBody>
          <a:bodyPr>
            <a:normAutofit/>
          </a:bodyPr>
          <a:lstStyle/>
          <a:p>
            <a:r>
              <a:rPr lang="en-US" altLang="en-US" b="1" dirty="0">
                <a:solidFill>
                  <a:srgbClr val="003399"/>
                </a:solidFill>
                <a:latin typeface="+mn-lt"/>
                <a:ea typeface="+mn-ea"/>
                <a:cs typeface="+mn-cs"/>
              </a:rPr>
              <a:t>NUMA multicore </a:t>
            </a:r>
            <a:r>
              <a:rPr lang="en-US" altLang="en-US" b="1" dirty="0" smtClean="0">
                <a:solidFill>
                  <a:srgbClr val="003399"/>
                </a:solidFill>
                <a:latin typeface="+mn-lt"/>
                <a:ea typeface="+mn-ea"/>
                <a:cs typeface="+mn-cs"/>
              </a:rPr>
              <a:t>system:</a:t>
            </a:r>
            <a:endParaRPr lang="en-US" altLang="en-US" b="1" dirty="0">
              <a:solidFill>
                <a:srgbClr val="003399"/>
              </a:solidFill>
              <a:latin typeface="+mn-lt"/>
              <a:ea typeface="+mn-ea"/>
              <a:cs typeface="+mn-cs"/>
            </a:endParaRPr>
          </a:p>
        </p:txBody>
      </p:sp>
      <p:sp>
        <p:nvSpPr>
          <p:cNvPr id="40965" name="Text Box 8"/>
          <p:cNvSpPr txBox="1">
            <a:spLocks noChangeArrowheads="1"/>
          </p:cNvSpPr>
          <p:nvPr/>
        </p:nvSpPr>
        <p:spPr bwMode="auto">
          <a:xfrm>
            <a:off x="6311901" y="4437063"/>
            <a:ext cx="1338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2.6</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sp>
        <p:nvSpPr>
          <p:cNvPr id="6" name="Rectangle 5"/>
          <p:cNvSpPr/>
          <p:nvPr/>
        </p:nvSpPr>
        <p:spPr>
          <a:xfrm>
            <a:off x="1774825" y="4727575"/>
            <a:ext cx="8255000" cy="1016000"/>
          </a:xfrm>
          <a:prstGeom prst="rect">
            <a:avLst/>
          </a:prstGeom>
        </p:spPr>
        <p:txBody>
          <a:bodyPr>
            <a:spAutoFit/>
          </a:body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sz="2000" b="0" i="0" u="none" strike="noStrike" kern="1200" cap="none" spc="0" normalizeH="0" baseline="0" noProof="0" dirty="0">
                <a:ln>
                  <a:noFill/>
                </a:ln>
                <a:solidFill>
                  <a:srgbClr val="00B050"/>
                </a:solidFill>
                <a:effectLst/>
                <a:uLnTx/>
                <a:uFillTx/>
                <a:latin typeface="NimbusRomNo9L-Regu"/>
                <a:ea typeface="+mn-ea"/>
                <a:cs typeface="+mn-cs"/>
              </a:rPr>
              <a:t>A memory location a core is directly connected to can be accessed faster than a memory location that must be accessed through another chip</a:t>
            </a:r>
            <a:r>
              <a:rPr kumimoji="0" lang="en-US" sz="2000" b="0" i="0" u="none" strike="noStrike" kern="0" cap="none" spc="0" normalizeH="0" baseline="0" noProof="0" dirty="0">
                <a:ln>
                  <a:noFill/>
                </a:ln>
                <a:solidFill>
                  <a:srgbClr val="00B050"/>
                </a:solidFill>
                <a:effectLst/>
                <a:uLnTx/>
                <a:uFillTx/>
                <a:latin typeface="Arial" panose="020B0604020202020204"/>
                <a:ea typeface="+mn-ea"/>
                <a:cs typeface="+mn-cs"/>
              </a:rPr>
              <a:t>.</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endParaRPr kumimoji="0" lang="en-US" sz="2000" b="0" i="0" u="none" strike="noStrike" kern="1200" cap="none" spc="0" normalizeH="0" baseline="0" noProof="0" dirty="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27060583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49942" y="103868"/>
            <a:ext cx="10068833" cy="1325563"/>
          </a:xfrm>
        </p:spPr>
        <p:txBody>
          <a:bodyPr>
            <a:normAutofit/>
          </a:bodyPr>
          <a:lstStyle/>
          <a:p>
            <a:r>
              <a:rPr lang="en-US" altLang="en-US" b="1" dirty="0">
                <a:solidFill>
                  <a:srgbClr val="003399"/>
                </a:solidFill>
                <a:latin typeface="+mn-lt"/>
                <a:ea typeface="+mn-ea"/>
                <a:cs typeface="+mn-cs"/>
              </a:rPr>
              <a:t>Distributed Memory </a:t>
            </a:r>
            <a:r>
              <a:rPr lang="en-US" altLang="en-US" b="1" dirty="0" smtClean="0">
                <a:solidFill>
                  <a:srgbClr val="003399"/>
                </a:solidFill>
                <a:latin typeface="+mn-lt"/>
                <a:ea typeface="+mn-ea"/>
                <a:cs typeface="+mn-cs"/>
              </a:rPr>
              <a:t>System:</a:t>
            </a:r>
            <a:endParaRPr lang="en-US" altLang="en-US" b="1" dirty="0">
              <a:solidFill>
                <a:srgbClr val="003399"/>
              </a:solidFill>
              <a:latin typeface="+mn-lt"/>
              <a:ea typeface="+mn-ea"/>
              <a:cs typeface="+mn-cs"/>
            </a:endParaRPr>
          </a:p>
        </p:txBody>
      </p:sp>
      <p:sp>
        <p:nvSpPr>
          <p:cNvPr id="41987" name="Content Placeholder 3"/>
          <p:cNvSpPr>
            <a:spLocks noGrp="1"/>
          </p:cNvSpPr>
          <p:nvPr>
            <p:ph idx="1"/>
          </p:nvPr>
        </p:nvSpPr>
        <p:spPr>
          <a:xfrm>
            <a:off x="1887539" y="1152525"/>
            <a:ext cx="8631237" cy="3709761"/>
          </a:xfrm>
        </p:spPr>
        <p:txBody>
          <a:bodyPr/>
          <a:lstStyle/>
          <a:p>
            <a:pPr lvl="1" algn="just"/>
            <a:r>
              <a:rPr lang="en-US" altLang="en-US" dirty="0" smtClean="0"/>
              <a:t>The most widely available distributed-memory systems are called clusters</a:t>
            </a:r>
          </a:p>
          <a:p>
            <a:pPr lvl="1" algn="just"/>
            <a:r>
              <a:rPr lang="en-US" altLang="en-US" dirty="0" smtClean="0"/>
              <a:t>A collection of commodity systems.</a:t>
            </a:r>
          </a:p>
          <a:p>
            <a:pPr lvl="1" algn="just"/>
            <a:r>
              <a:rPr lang="en-US" altLang="en-US" dirty="0" smtClean="0"/>
              <a:t>Connected by a commodity interconnection network. </a:t>
            </a:r>
            <a:r>
              <a:rPr lang="en-IN" altLang="en-US" dirty="0" smtClean="0"/>
              <a:t>for example: Ethernet.</a:t>
            </a:r>
          </a:p>
          <a:p>
            <a:pPr lvl="1" algn="just"/>
            <a:r>
              <a:rPr lang="en-US" altLang="en-US" dirty="0" smtClean="0"/>
              <a:t>The nodes of these systems, the individual computational units joined together by the communication network, are usually shared-memory systems with one or more multicore processors. </a:t>
            </a:r>
            <a:br>
              <a:rPr lang="en-US" altLang="en-US" dirty="0" smtClean="0"/>
            </a:br>
            <a:endParaRPr lang="en-US" altLang="en-US" dirty="0" smtClean="0"/>
          </a:p>
        </p:txBody>
      </p:sp>
    </p:spTree>
    <p:extLst>
      <p:ext uri="{BB962C8B-B14F-4D97-AF65-F5344CB8AC3E}">
        <p14:creationId xmlns:p14="http://schemas.microsoft.com/office/powerpoint/2010/main" val="35335036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838200" y="365126"/>
            <a:ext cx="10515600" cy="607332"/>
          </a:xfrm>
        </p:spPr>
        <p:txBody>
          <a:bodyPr>
            <a:normAutofit fontScale="90000"/>
          </a:bodyPr>
          <a:lstStyle/>
          <a:p>
            <a:r>
              <a:rPr lang="en-US" altLang="en-US" b="1" dirty="0">
                <a:solidFill>
                  <a:srgbClr val="003399"/>
                </a:solidFill>
                <a:latin typeface="+mn-lt"/>
                <a:ea typeface="+mn-ea"/>
                <a:cs typeface="+mn-cs"/>
              </a:rPr>
              <a:t>Distributed Memory System</a:t>
            </a:r>
          </a:p>
        </p:txBody>
      </p:sp>
      <p:sp>
        <p:nvSpPr>
          <p:cNvPr id="4" name="Rectangle 3"/>
          <p:cNvSpPr/>
          <p:nvPr/>
        </p:nvSpPr>
        <p:spPr>
          <a:xfrm>
            <a:off x="1426257" y="1327831"/>
            <a:ext cx="9677172" cy="3970318"/>
          </a:xfrm>
          <a:prstGeom prst="rect">
            <a:avLst/>
          </a:prstGeom>
        </p:spPr>
        <p:txBody>
          <a:bodyPr wrap="square">
            <a:spAutoFit/>
          </a:bodyPr>
          <a:lstStyle/>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33CC"/>
                </a:solidFill>
                <a:effectLst/>
                <a:uLnTx/>
                <a:uFillTx/>
                <a:latin typeface="Calibri"/>
                <a:ea typeface="+mn-ea"/>
                <a:cs typeface="+mn-cs"/>
              </a:rPr>
              <a:t>To distinguish such systems from pure distributed-memory systems, they are sometimes called hybrid systems. Nowadays, it’s usually understood that a cluster has shared-memory nodes.</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33CC"/>
                </a:solidFill>
                <a:effectLst/>
                <a:uLnTx/>
                <a:uFillTx/>
                <a:latin typeface="Calibri"/>
                <a:ea typeface="+mn-ea"/>
                <a:cs typeface="+mn-cs"/>
              </a:rPr>
              <a:t>The grid provides the infrastructure necessary to turn large networks of geographically distributed computers into a unified distributed-memory system. </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33CC"/>
                </a:solidFill>
                <a:effectLst/>
                <a:uLnTx/>
                <a:uFillTx/>
                <a:latin typeface="Calibri"/>
                <a:ea typeface="+mn-ea"/>
                <a:cs typeface="+mn-cs"/>
              </a:rPr>
              <a:t>In general, such a system is heterogeneous, that is, the individual nodes are built from different types of hardware.</a:t>
            </a:r>
            <a:endParaRPr kumimoji="0" lang="en-IN" sz="2800" b="0" i="0" u="none" strike="noStrike" kern="1200" cap="none" spc="0" normalizeH="0" baseline="0" noProof="0" dirty="0">
              <a:ln>
                <a:noFill/>
              </a:ln>
              <a:solidFill>
                <a:srgbClr val="0033CC"/>
              </a:solidFill>
              <a:effectLst/>
              <a:uLnTx/>
              <a:uFillTx/>
              <a:latin typeface="Calibri"/>
              <a:ea typeface="+mn-ea"/>
              <a:cs typeface="+mn-cs"/>
            </a:endParaRPr>
          </a:p>
        </p:txBody>
      </p:sp>
    </p:spTree>
    <p:extLst>
      <p:ext uri="{BB962C8B-B14F-4D97-AF65-F5344CB8AC3E}">
        <p14:creationId xmlns:p14="http://schemas.microsoft.com/office/powerpoint/2010/main" val="2581447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976A98-3685-4686-AF89-E35F4C0FD72D}"/>
              </a:ext>
            </a:extLst>
          </p:cNvPr>
          <p:cNvSpPr txBox="1"/>
          <p:nvPr/>
        </p:nvSpPr>
        <p:spPr>
          <a:xfrm>
            <a:off x="1058956" y="662499"/>
            <a:ext cx="6098240"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Difference between CPU and a GPU for parallel computing</a:t>
            </a:r>
            <a:endParaRPr lang="en-IN" dirty="0"/>
          </a:p>
        </p:txBody>
      </p:sp>
      <p:sp>
        <p:nvSpPr>
          <p:cNvPr id="6" name="TextBox 5">
            <a:extLst>
              <a:ext uri="{FF2B5EF4-FFF2-40B4-BE49-F238E27FC236}">
                <a16:creationId xmlns:a16="http://schemas.microsoft.com/office/drawing/2014/main" id="{44E34997-A116-459C-BFF7-A67099A1242C}"/>
              </a:ext>
            </a:extLst>
          </p:cNvPr>
          <p:cNvSpPr txBox="1"/>
          <p:nvPr/>
        </p:nvSpPr>
        <p:spPr>
          <a:xfrm>
            <a:off x="716536" y="1288427"/>
            <a:ext cx="10797988" cy="4243021"/>
          </a:xfrm>
          <a:prstGeom prst="rect">
            <a:avLst/>
          </a:prstGeom>
          <a:noFill/>
        </p:spPr>
        <p:txBody>
          <a:bodyPr wrap="square">
            <a:spAutoFit/>
          </a:bodyPr>
          <a:lstStyle/>
          <a:p>
            <a:pPr algn="just">
              <a:lnSpc>
                <a:spcPct val="107000"/>
              </a:lnSpc>
              <a:spcAft>
                <a:spcPts val="1200"/>
              </a:spcAft>
            </a:pPr>
            <a:r>
              <a:rPr lang="en-IN" sz="2000" dirty="0">
                <a:latin typeface="Calibri" panose="020F0502020204030204" pitchFamily="34" charset="0"/>
                <a:ea typeface="Calibri" panose="020F0502020204030204" pitchFamily="34" charset="0"/>
                <a:cs typeface="Times New Roman" panose="02020603050405020304" pitchFamily="18" charset="0"/>
              </a:rPr>
              <a:t>GPU is very good at data-parallel computing, CPU is very good at parallel processing.</a:t>
            </a:r>
          </a:p>
          <a:p>
            <a:pPr algn="just">
              <a:lnSpc>
                <a:spcPct val="107000"/>
              </a:lnSpc>
              <a:spcAft>
                <a:spcPts val="1200"/>
              </a:spcAft>
            </a:pPr>
            <a:r>
              <a:rPr lang="en-IN" sz="2000" dirty="0">
                <a:latin typeface="Calibri" panose="020F0502020204030204" pitchFamily="34" charset="0"/>
                <a:ea typeface="Calibri" panose="020F0502020204030204" pitchFamily="34" charset="0"/>
                <a:cs typeface="Times New Roman" panose="02020603050405020304" pitchFamily="18" charset="0"/>
              </a:rPr>
              <a:t>GPU has thousands of cores, CPU has less than 100 cores.</a:t>
            </a:r>
          </a:p>
          <a:p>
            <a:pPr algn="just">
              <a:lnSpc>
                <a:spcPct val="107000"/>
              </a:lnSpc>
              <a:spcAft>
                <a:spcPts val="1200"/>
              </a:spcAft>
            </a:pPr>
            <a:r>
              <a:rPr lang="en-IN" sz="2000" dirty="0">
                <a:latin typeface="Calibri" panose="020F0502020204030204" pitchFamily="34" charset="0"/>
                <a:ea typeface="Calibri" panose="020F0502020204030204" pitchFamily="34" charset="0"/>
                <a:cs typeface="Times New Roman" panose="02020603050405020304" pitchFamily="18" charset="0"/>
              </a:rPr>
              <a:t>GPU has around 40 </a:t>
            </a:r>
            <a:r>
              <a:rPr lang="en-IN" sz="2000" dirty="0" err="1">
                <a:latin typeface="Calibri" panose="020F0502020204030204" pitchFamily="34" charset="0"/>
                <a:ea typeface="Calibri" panose="020F0502020204030204" pitchFamily="34" charset="0"/>
                <a:cs typeface="Times New Roman" panose="02020603050405020304" pitchFamily="18" charset="0"/>
              </a:rPr>
              <a:t>hyperthreads</a:t>
            </a:r>
            <a:r>
              <a:rPr lang="en-IN" sz="2000" dirty="0">
                <a:latin typeface="Calibri" panose="020F0502020204030204" pitchFamily="34" charset="0"/>
                <a:ea typeface="Calibri" panose="020F0502020204030204" pitchFamily="34" charset="0"/>
                <a:cs typeface="Times New Roman" panose="02020603050405020304" pitchFamily="18" charset="0"/>
              </a:rPr>
              <a:t> per core, CPU has around 2(sometimes a few more) </a:t>
            </a:r>
            <a:r>
              <a:rPr lang="en-IN" sz="2000" dirty="0" err="1">
                <a:latin typeface="Calibri" panose="020F0502020204030204" pitchFamily="34" charset="0"/>
                <a:ea typeface="Calibri" panose="020F0502020204030204" pitchFamily="34" charset="0"/>
                <a:cs typeface="Times New Roman" panose="02020603050405020304" pitchFamily="18" charset="0"/>
              </a:rPr>
              <a:t>hyperthreads</a:t>
            </a:r>
            <a:r>
              <a:rPr lang="en-IN" sz="2000" dirty="0">
                <a:latin typeface="Calibri" panose="020F0502020204030204" pitchFamily="34" charset="0"/>
                <a:ea typeface="Calibri" panose="020F0502020204030204" pitchFamily="34" charset="0"/>
                <a:cs typeface="Times New Roman" panose="02020603050405020304" pitchFamily="18" charset="0"/>
              </a:rPr>
              <a:t> per core.</a:t>
            </a:r>
          </a:p>
          <a:p>
            <a:pPr algn="just">
              <a:lnSpc>
                <a:spcPct val="107000"/>
              </a:lnSpc>
              <a:spcAft>
                <a:spcPts val="1200"/>
              </a:spcAft>
            </a:pPr>
            <a:r>
              <a:rPr lang="en-IN" sz="2000" dirty="0">
                <a:latin typeface="Calibri" panose="020F0502020204030204" pitchFamily="34" charset="0"/>
                <a:ea typeface="Calibri" panose="020F0502020204030204" pitchFamily="34" charset="0"/>
                <a:cs typeface="Times New Roman" panose="02020603050405020304" pitchFamily="18" charset="0"/>
              </a:rPr>
              <a:t>GPU has difficulty executing recursive code, CPU has less problems with it.</a:t>
            </a:r>
          </a:p>
          <a:p>
            <a:pPr algn="just">
              <a:lnSpc>
                <a:spcPct val="107000"/>
              </a:lnSpc>
              <a:spcAft>
                <a:spcPts val="1200"/>
              </a:spcAft>
            </a:pPr>
            <a:r>
              <a:rPr lang="en-IN" sz="2000" dirty="0">
                <a:latin typeface="Calibri" panose="020F0502020204030204" pitchFamily="34" charset="0"/>
                <a:ea typeface="Calibri" panose="020F0502020204030204" pitchFamily="34" charset="0"/>
                <a:cs typeface="Times New Roman" panose="02020603050405020304" pitchFamily="18" charset="0"/>
              </a:rPr>
              <a:t>GPU lowest level caches are shared between 8–24 cores for intel, 64 cores for </a:t>
            </a:r>
            <a:r>
              <a:rPr lang="en-IN" sz="2000" dirty="0" err="1">
                <a:latin typeface="Calibri" panose="020F0502020204030204" pitchFamily="34" charset="0"/>
                <a:ea typeface="Calibri" panose="020F0502020204030204" pitchFamily="34" charset="0"/>
                <a:cs typeface="Times New Roman" panose="02020603050405020304" pitchFamily="18" charset="0"/>
              </a:rPr>
              <a:t>amd</a:t>
            </a:r>
            <a:r>
              <a:rPr lang="en-IN" sz="2000" dirty="0">
                <a:latin typeface="Calibri" panose="020F0502020204030204" pitchFamily="34" charset="0"/>
                <a:ea typeface="Calibri" panose="020F0502020204030204" pitchFamily="34" charset="0"/>
                <a:cs typeface="Times New Roman" panose="02020603050405020304" pitchFamily="18" charset="0"/>
              </a:rPr>
              <a:t> and up to 192 cores for </a:t>
            </a:r>
            <a:r>
              <a:rPr lang="en-IN" sz="2000" dirty="0" err="1">
                <a:latin typeface="Calibri" panose="020F0502020204030204" pitchFamily="34" charset="0"/>
                <a:ea typeface="Calibri" panose="020F0502020204030204" pitchFamily="34" charset="0"/>
                <a:cs typeface="Times New Roman" panose="02020603050405020304" pitchFamily="18" charset="0"/>
              </a:rPr>
              <a:t>nvidia</a:t>
            </a:r>
            <a:r>
              <a:rPr lang="en-IN" sz="2000" dirty="0">
                <a:latin typeface="Calibri" panose="020F0502020204030204" pitchFamily="34" charset="0"/>
                <a:ea typeface="Calibri" panose="020F0502020204030204" pitchFamily="34" charset="0"/>
                <a:cs typeface="Times New Roman" panose="02020603050405020304" pitchFamily="18" charset="0"/>
              </a:rPr>
              <a:t>. CPU’s lowest level cache only used by single core (2 threads). CPU’s each thread can use SIMD which is data-parallel for about 8–32 </a:t>
            </a:r>
            <a:r>
              <a:rPr lang="en-IN" sz="2000" dirty="0" err="1">
                <a:latin typeface="Calibri" panose="020F0502020204030204" pitchFamily="34" charset="0"/>
                <a:ea typeface="Calibri" panose="020F0502020204030204" pitchFamily="34" charset="0"/>
                <a:cs typeface="Times New Roman" panose="02020603050405020304" pitchFamily="18" charset="0"/>
              </a:rPr>
              <a:t>workitems</a:t>
            </a:r>
            <a:r>
              <a:rPr lang="en-IN" sz="2000" dirty="0">
                <a:latin typeface="Calibri" panose="020F0502020204030204" pitchFamily="34" charset="0"/>
                <a:ea typeface="Calibri" panose="020F0502020204030204" pitchFamily="34" charset="0"/>
                <a:cs typeface="Times New Roman" panose="02020603050405020304" pitchFamily="18" charset="0"/>
              </a:rPr>
              <a:t>(each comparable to a single GPU core/thread).</a:t>
            </a:r>
          </a:p>
          <a:p>
            <a:pPr algn="just">
              <a:lnSpc>
                <a:spcPct val="107000"/>
              </a:lnSpc>
              <a:spcAft>
                <a:spcPts val="1200"/>
              </a:spcAft>
            </a:pPr>
            <a:r>
              <a:rPr lang="en-IN" sz="2000" dirty="0">
                <a:latin typeface="Calibri" panose="020F0502020204030204" pitchFamily="34" charset="0"/>
                <a:ea typeface="Calibri" panose="020F0502020204030204" pitchFamily="34" charset="0"/>
                <a:cs typeface="Times New Roman" panose="02020603050405020304" pitchFamily="18" charset="0"/>
              </a:rPr>
              <a:t>GPU highest level cache is only around 5MB, CPU highest level cache can get 64MB or more.</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19710044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38200" y="365125"/>
            <a:ext cx="10515600" cy="760413"/>
          </a:xfrm>
        </p:spPr>
        <p:txBody>
          <a:bodyPr>
            <a:normAutofit/>
          </a:bodyPr>
          <a:lstStyle/>
          <a:p>
            <a:r>
              <a:rPr lang="en-US" altLang="en-US" sz="4000" b="1" dirty="0">
                <a:solidFill>
                  <a:srgbClr val="003399"/>
                </a:solidFill>
                <a:latin typeface="+mn-lt"/>
                <a:ea typeface="+mn-ea"/>
                <a:cs typeface="+mn-cs"/>
              </a:rPr>
              <a:t>Distributed Memory System</a:t>
            </a:r>
          </a:p>
        </p:txBody>
      </p:sp>
      <p:sp>
        <p:nvSpPr>
          <p:cNvPr id="44036" name="Text Box 8"/>
          <p:cNvSpPr txBox="1">
            <a:spLocks noChangeArrowheads="1"/>
          </p:cNvSpPr>
          <p:nvPr/>
        </p:nvSpPr>
        <p:spPr bwMode="auto">
          <a:xfrm>
            <a:off x="5232401" y="4868863"/>
            <a:ext cx="1338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2.4</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pic>
        <p:nvPicPr>
          <p:cNvPr id="4403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125538"/>
            <a:ext cx="836136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90298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3"/>
          <p:cNvSpPr>
            <a:spLocks noGrp="1"/>
          </p:cNvSpPr>
          <p:nvPr>
            <p:ph type="title"/>
          </p:nvPr>
        </p:nvSpPr>
        <p:spPr/>
        <p:txBody>
          <a:bodyPr>
            <a:normAutofit/>
          </a:bodyPr>
          <a:lstStyle/>
          <a:p>
            <a:r>
              <a:rPr lang="en-US" altLang="en-US" sz="4000" b="1" dirty="0">
                <a:solidFill>
                  <a:srgbClr val="003399"/>
                </a:solidFill>
                <a:latin typeface="+mn-lt"/>
                <a:ea typeface="+mn-ea"/>
                <a:cs typeface="+mn-cs"/>
              </a:rPr>
              <a:t>Interconnection networks</a:t>
            </a:r>
          </a:p>
        </p:txBody>
      </p:sp>
      <p:sp>
        <p:nvSpPr>
          <p:cNvPr id="45059" name="Content Placeholder 4"/>
          <p:cNvSpPr>
            <a:spLocks noGrp="1"/>
          </p:cNvSpPr>
          <p:nvPr>
            <p:ph idx="1"/>
          </p:nvPr>
        </p:nvSpPr>
        <p:spPr/>
        <p:txBody>
          <a:bodyPr/>
          <a:lstStyle/>
          <a:p>
            <a:r>
              <a:rPr lang="en-US" altLang="en-US" smtClean="0"/>
              <a:t>Affects performance of both distributed and shared memory systems.</a:t>
            </a:r>
            <a:br>
              <a:rPr lang="en-US" altLang="en-US" smtClean="0"/>
            </a:br>
            <a:endParaRPr lang="en-US" altLang="en-US" smtClean="0"/>
          </a:p>
          <a:p>
            <a:r>
              <a:rPr lang="en-US" altLang="en-US" smtClean="0"/>
              <a:t>Two categories:</a:t>
            </a:r>
          </a:p>
          <a:p>
            <a:pPr lvl="1"/>
            <a:r>
              <a:rPr lang="en-US" altLang="en-US" smtClean="0"/>
              <a:t>Shared memory interconnects</a:t>
            </a:r>
          </a:p>
          <a:p>
            <a:pPr lvl="1"/>
            <a:r>
              <a:rPr lang="en-US" altLang="en-US" smtClean="0"/>
              <a:t>Distributed memory interconnects</a:t>
            </a:r>
          </a:p>
        </p:txBody>
      </p:sp>
    </p:spTree>
    <p:extLst>
      <p:ext uri="{BB962C8B-B14F-4D97-AF65-F5344CB8AC3E}">
        <p14:creationId xmlns:p14="http://schemas.microsoft.com/office/powerpoint/2010/main" val="33900899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135189" y="109539"/>
            <a:ext cx="8281987" cy="708025"/>
          </a:xfrm>
        </p:spPr>
        <p:txBody>
          <a:bodyPr>
            <a:normAutofit/>
          </a:bodyPr>
          <a:lstStyle/>
          <a:p>
            <a:r>
              <a:rPr lang="en-US" altLang="en-US" sz="4000" b="1" dirty="0">
                <a:solidFill>
                  <a:srgbClr val="003399"/>
                </a:solidFill>
                <a:latin typeface="+mn-lt"/>
                <a:ea typeface="+mn-ea"/>
                <a:cs typeface="+mn-cs"/>
              </a:rPr>
              <a:t>Shared memory interconnects</a:t>
            </a:r>
          </a:p>
        </p:txBody>
      </p:sp>
      <p:sp>
        <p:nvSpPr>
          <p:cNvPr id="46083" name="Content Placeholder 2"/>
          <p:cNvSpPr>
            <a:spLocks noGrp="1"/>
          </p:cNvSpPr>
          <p:nvPr>
            <p:ph idx="1"/>
          </p:nvPr>
        </p:nvSpPr>
        <p:spPr>
          <a:xfrm>
            <a:off x="1774826" y="981075"/>
            <a:ext cx="8270875" cy="5111750"/>
          </a:xfrm>
        </p:spPr>
        <p:txBody>
          <a:bodyPr/>
          <a:lstStyle/>
          <a:p>
            <a:pPr algn="just"/>
            <a:r>
              <a:rPr lang="en-US" altLang="en-US" smtClean="0"/>
              <a:t>Bus interconnect</a:t>
            </a:r>
          </a:p>
          <a:p>
            <a:pPr lvl="1" algn="just"/>
            <a:r>
              <a:rPr lang="en-US" altLang="en-US" smtClean="0"/>
              <a:t>A collection of parallel communication wires together with some hardware that controls access to the bus.</a:t>
            </a:r>
          </a:p>
          <a:p>
            <a:pPr lvl="1" algn="just"/>
            <a:r>
              <a:rPr lang="en-US" altLang="en-US" smtClean="0"/>
              <a:t>Communication wires are shared by the devices that are connected to it.</a:t>
            </a:r>
          </a:p>
          <a:p>
            <a:pPr lvl="1" algn="just"/>
            <a:r>
              <a:rPr lang="en-US" altLang="en-US" smtClean="0"/>
              <a:t>As the number of devices connected to the bus increases, contention for use of the bus increases, and performance decreases.</a:t>
            </a:r>
          </a:p>
        </p:txBody>
      </p:sp>
    </p:spTree>
    <p:extLst>
      <p:ext uri="{BB962C8B-B14F-4D97-AF65-F5344CB8AC3E}">
        <p14:creationId xmlns:p14="http://schemas.microsoft.com/office/powerpoint/2010/main" val="17757651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838200" y="365125"/>
            <a:ext cx="10515600" cy="760413"/>
          </a:xfrm>
        </p:spPr>
        <p:txBody>
          <a:bodyPr>
            <a:normAutofit/>
          </a:bodyPr>
          <a:lstStyle/>
          <a:p>
            <a:r>
              <a:rPr lang="en-US" altLang="en-US" sz="4000" b="1" dirty="0">
                <a:solidFill>
                  <a:srgbClr val="003399"/>
                </a:solidFill>
                <a:latin typeface="+mn-lt"/>
                <a:ea typeface="+mn-ea"/>
                <a:cs typeface="+mn-cs"/>
              </a:rPr>
              <a:t>Shared memory interconnects</a:t>
            </a:r>
          </a:p>
        </p:txBody>
      </p:sp>
      <p:sp>
        <p:nvSpPr>
          <p:cNvPr id="32771" name="Content Placeholder 2"/>
          <p:cNvSpPr>
            <a:spLocks noGrp="1"/>
          </p:cNvSpPr>
          <p:nvPr>
            <p:ph idx="1"/>
          </p:nvPr>
        </p:nvSpPr>
        <p:spPr>
          <a:xfrm>
            <a:off x="1847850" y="1125538"/>
            <a:ext cx="8631238" cy="5111750"/>
          </a:xfrm>
        </p:spPr>
        <p:txBody>
          <a:bodyPr/>
          <a:lstStyle/>
          <a:p>
            <a:pPr>
              <a:defRPr/>
            </a:pPr>
            <a:r>
              <a:rPr lang="en-US" altLang="en-US" dirty="0" smtClean="0"/>
              <a:t>Switched interconnect</a:t>
            </a:r>
          </a:p>
          <a:p>
            <a:pPr lvl="1">
              <a:defRPr/>
            </a:pPr>
            <a:r>
              <a:rPr lang="en-US" altLang="en-US" dirty="0" smtClean="0"/>
              <a:t>Uses switches to control the routing of data among the connected devices.</a:t>
            </a:r>
          </a:p>
          <a:p>
            <a:pPr marL="457200" lvl="1" indent="0">
              <a:buNone/>
              <a:defRPr/>
            </a:pPr>
            <a:r>
              <a:rPr lang="en-US" altLang="en-US" dirty="0" smtClean="0">
                <a:solidFill>
                  <a:srgbClr val="00B050"/>
                </a:solidFill>
              </a:rPr>
              <a:t>Crossbar</a:t>
            </a:r>
            <a:r>
              <a:rPr lang="en-US" altLang="en-US" dirty="0"/>
              <a:t>:</a:t>
            </a:r>
            <a:r>
              <a:rPr lang="en-US" altLang="en-US" dirty="0" smtClean="0"/>
              <a:t> </a:t>
            </a:r>
          </a:p>
          <a:p>
            <a:pPr lvl="2">
              <a:defRPr/>
            </a:pPr>
            <a:r>
              <a:rPr lang="en-US" dirty="0" smtClean="0"/>
              <a:t>Is a relatively simple and powerful switched interconnect.</a:t>
            </a:r>
            <a:endParaRPr lang="en-US" altLang="en-US" dirty="0" smtClean="0"/>
          </a:p>
          <a:p>
            <a:pPr lvl="2">
              <a:defRPr/>
            </a:pPr>
            <a:r>
              <a:rPr lang="en-US" altLang="en-US" dirty="0" smtClean="0"/>
              <a:t>Allows simultaneous communication among different devices.</a:t>
            </a:r>
          </a:p>
          <a:p>
            <a:pPr lvl="2">
              <a:defRPr/>
            </a:pPr>
            <a:r>
              <a:rPr lang="en-US" altLang="en-US" dirty="0" smtClean="0"/>
              <a:t>Faster than buses. </a:t>
            </a:r>
          </a:p>
          <a:p>
            <a:pPr lvl="2">
              <a:defRPr/>
            </a:pPr>
            <a:r>
              <a:rPr lang="en-US" altLang="en-US" dirty="0" smtClean="0"/>
              <a:t>But the cost of the switches and links is relatively high.</a:t>
            </a:r>
          </a:p>
        </p:txBody>
      </p:sp>
    </p:spTree>
    <p:extLst>
      <p:ext uri="{BB962C8B-B14F-4D97-AF65-F5344CB8AC3E}">
        <p14:creationId xmlns:p14="http://schemas.microsoft.com/office/powerpoint/2010/main" val="6569673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800" y="0"/>
            <a:ext cx="38862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8"/>
          <p:cNvSpPr txBox="1">
            <a:spLocks noChangeArrowheads="1"/>
          </p:cNvSpPr>
          <p:nvPr/>
        </p:nvSpPr>
        <p:spPr bwMode="auto">
          <a:xfrm>
            <a:off x="2063751" y="260350"/>
            <a:ext cx="1338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2.7</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sp>
        <p:nvSpPr>
          <p:cNvPr id="48133" name="Rectangle 6"/>
          <p:cNvSpPr>
            <a:spLocks noChangeArrowheads="1"/>
          </p:cNvSpPr>
          <p:nvPr/>
        </p:nvSpPr>
        <p:spPr bwMode="auto">
          <a:xfrm>
            <a:off x="1992313" y="1052514"/>
            <a:ext cx="45720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NimbusRomNo9L-Regu"/>
                <a:ea typeface="+mn-ea"/>
                <a:cs typeface="+mn-cs"/>
              </a:rPr>
              <a:t>(a) </a:t>
            </a:r>
          </a:p>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NimbusRomNo9L-Regu"/>
                <a:ea typeface="+mn-ea"/>
                <a:cs typeface="+mn-cs"/>
              </a:rPr>
              <a:t>A crossbar switch connecting 4 processors (</a:t>
            </a:r>
            <a:r>
              <a:rPr kumimoji="0" lang="en-US" altLang="en-US" sz="2000" b="0" i="0" u="none" strike="noStrike" kern="1200" cap="none" spc="0" normalizeH="0" baseline="0" noProof="0">
                <a:ln>
                  <a:noFill/>
                </a:ln>
                <a:solidFill>
                  <a:prstClr val="black"/>
                </a:solidFill>
                <a:effectLst/>
                <a:uLnTx/>
                <a:uFillTx/>
                <a:latin typeface="NimbusRomNo9L-ReguItal"/>
                <a:ea typeface="+mn-ea"/>
                <a:cs typeface="+mn-cs"/>
              </a:rPr>
              <a:t>P</a:t>
            </a:r>
            <a:r>
              <a:rPr kumimoji="0" lang="en-US" altLang="en-US" sz="1200" b="0" i="0" u="none" strike="noStrike" kern="1200" cap="none" spc="0" normalizeH="0" baseline="0" noProof="0">
                <a:ln>
                  <a:noFill/>
                </a:ln>
                <a:solidFill>
                  <a:prstClr val="black"/>
                </a:solidFill>
                <a:effectLst/>
                <a:uLnTx/>
                <a:uFillTx/>
                <a:latin typeface="NimbusRomNo9L-ReguItal"/>
                <a:ea typeface="+mn-ea"/>
                <a:cs typeface="+mn-cs"/>
              </a:rPr>
              <a:t>i</a:t>
            </a:r>
            <a:r>
              <a:rPr kumimoji="0" lang="en-US" altLang="en-US" sz="2000" b="0" i="0" u="none" strike="noStrike" kern="1200" cap="none" spc="0" normalizeH="0" baseline="0" noProof="0">
                <a:ln>
                  <a:noFill/>
                </a:ln>
                <a:solidFill>
                  <a:prstClr val="black"/>
                </a:solidFill>
                <a:effectLst/>
                <a:uLnTx/>
                <a:uFillTx/>
                <a:latin typeface="NimbusRomNo9L-Regu"/>
                <a:ea typeface="+mn-ea"/>
                <a:cs typeface="+mn-cs"/>
              </a:rPr>
              <a:t>) and 4 memory modules (</a:t>
            </a:r>
            <a:r>
              <a:rPr kumimoji="0" lang="en-US" altLang="en-US" sz="2000" b="0" i="0" u="none" strike="noStrike" kern="1200" cap="none" spc="0" normalizeH="0" baseline="0" noProof="0">
                <a:ln>
                  <a:noFill/>
                </a:ln>
                <a:solidFill>
                  <a:prstClr val="black"/>
                </a:solidFill>
                <a:effectLst/>
                <a:uLnTx/>
                <a:uFillTx/>
                <a:latin typeface="NimbusRomNo9L-ReguItal"/>
                <a:ea typeface="+mn-ea"/>
                <a:cs typeface="+mn-cs"/>
              </a:rPr>
              <a:t>M</a:t>
            </a:r>
            <a:r>
              <a:rPr kumimoji="0" lang="en-US" altLang="en-US" sz="1200" b="0" i="0" u="none" strike="noStrike" kern="1200" cap="none" spc="0" normalizeH="0" baseline="0" noProof="0">
                <a:ln>
                  <a:noFill/>
                </a:ln>
                <a:solidFill>
                  <a:prstClr val="black"/>
                </a:solidFill>
                <a:effectLst/>
                <a:uLnTx/>
                <a:uFillTx/>
                <a:latin typeface="NimbusRomNo9L-ReguItal"/>
                <a:ea typeface="+mn-ea"/>
                <a:cs typeface="+mn-cs"/>
              </a:rPr>
              <a:t>j</a:t>
            </a:r>
            <a:r>
              <a:rPr kumimoji="0" lang="en-US" altLang="en-US" sz="2000" b="0" i="0" u="none" strike="noStrike" kern="1200" cap="none" spc="0" normalizeH="0" baseline="0" noProof="0">
                <a:ln>
                  <a:noFill/>
                </a:ln>
                <a:solidFill>
                  <a:prstClr val="black"/>
                </a:solidFill>
                <a:effectLst/>
                <a:uLnTx/>
                <a:uFillTx/>
                <a:latin typeface="NimbusRomNo9L-Regu"/>
                <a:ea typeface="+mn-ea"/>
                <a:cs typeface="+mn-cs"/>
              </a:rPr>
              <a:t>)</a:t>
            </a:r>
            <a:endParaRPr kumimoji="0" lang="en-US" altLang="en-US" sz="20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sp>
        <p:nvSpPr>
          <p:cNvPr id="48134" name="Rectangle 7"/>
          <p:cNvSpPr>
            <a:spLocks noChangeArrowheads="1"/>
          </p:cNvSpPr>
          <p:nvPr/>
        </p:nvSpPr>
        <p:spPr bwMode="auto">
          <a:xfrm>
            <a:off x="1992314" y="2924176"/>
            <a:ext cx="41036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NimbusRomNo9L-Regu"/>
                <a:ea typeface="+mn-ea"/>
                <a:cs typeface="+mn-cs"/>
              </a:rPr>
              <a:t>(b)</a:t>
            </a:r>
          </a:p>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prstClr val="black"/>
                </a:solidFill>
                <a:effectLst/>
                <a:uLnTx/>
                <a:uFillTx/>
                <a:latin typeface="NimbusRomNo9L-Regu"/>
                <a:ea typeface="+mn-ea"/>
                <a:cs typeface="+mn-cs"/>
              </a:rPr>
              <a:t>Configuration of internal switches in a crossbar </a:t>
            </a:r>
          </a:p>
        </p:txBody>
      </p:sp>
      <p:sp>
        <p:nvSpPr>
          <p:cNvPr id="48135" name="Rectangle 8"/>
          <p:cNvSpPr>
            <a:spLocks noChangeArrowheads="1"/>
          </p:cNvSpPr>
          <p:nvPr/>
        </p:nvSpPr>
        <p:spPr bwMode="auto">
          <a:xfrm>
            <a:off x="1992314" y="4868864"/>
            <a:ext cx="38877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srgbClr val="000000"/>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NimbusRomNo9L-Regu"/>
                <a:ea typeface="+mn-ea"/>
                <a:cs typeface="+mn-cs"/>
              </a:rPr>
              <a:t>(c) Simultaneous memory accesses by the processors</a:t>
            </a:r>
            <a:endParaRPr kumimoji="0" lang="en-US" altLang="en-US" sz="2000" b="0" i="0" u="none" strike="noStrike" kern="1200" cap="none" spc="0" normalizeH="0" baseline="0" noProof="0">
              <a:ln>
                <a:noFill/>
              </a:ln>
              <a:solidFill>
                <a:srgbClr val="000000"/>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5651939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2135189" y="109539"/>
            <a:ext cx="87137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Distributed memory interconnects</a:t>
            </a:r>
          </a:p>
        </p:txBody>
      </p:sp>
      <p:sp>
        <p:nvSpPr>
          <p:cNvPr id="49155" name="Content Placeholder 2"/>
          <p:cNvSpPr>
            <a:spLocks noGrp="1"/>
          </p:cNvSpPr>
          <p:nvPr>
            <p:ph idx="1"/>
          </p:nvPr>
        </p:nvSpPr>
        <p:spPr>
          <a:xfrm>
            <a:off x="1631950" y="1125538"/>
            <a:ext cx="8847138" cy="5111750"/>
          </a:xfrm>
        </p:spPr>
        <p:txBody>
          <a:bodyPr/>
          <a:lstStyle/>
          <a:p>
            <a:r>
              <a:rPr lang="en-US" altLang="en-US" smtClean="0"/>
              <a:t>Distributed-memory interconnects are divided into two groups: direct inter connects and indirect interconnects. </a:t>
            </a:r>
          </a:p>
          <a:p>
            <a:r>
              <a:rPr lang="en-US" altLang="en-US">
                <a:solidFill>
                  <a:srgbClr val="0033CC"/>
                </a:solidFill>
              </a:rPr>
              <a:t>Direct interconnect </a:t>
            </a:r>
          </a:p>
          <a:p>
            <a:pPr lvl="2"/>
            <a:r>
              <a:rPr lang="en-US" altLang="en-US" smtClean="0"/>
              <a:t>Each switch is directly connected to a processor memory pair, and the switches are connected to each other.</a:t>
            </a:r>
            <a:br>
              <a:rPr lang="en-US" altLang="en-US" smtClean="0"/>
            </a:br>
            <a:endParaRPr lang="en-US" altLang="en-US" smtClean="0"/>
          </a:p>
          <a:p>
            <a:pPr lvl="1"/>
            <a:r>
              <a:rPr lang="en-US" altLang="en-US" smtClean="0"/>
              <a:t>Indirect interconnect</a:t>
            </a:r>
          </a:p>
          <a:p>
            <a:pPr lvl="2"/>
            <a:r>
              <a:rPr lang="en-US" altLang="en-US" smtClean="0"/>
              <a:t>Switches may not be directly connected to a processor.</a:t>
            </a:r>
          </a:p>
        </p:txBody>
      </p:sp>
    </p:spTree>
    <p:extLst>
      <p:ext uri="{BB962C8B-B14F-4D97-AF65-F5344CB8AC3E}">
        <p14:creationId xmlns:p14="http://schemas.microsoft.com/office/powerpoint/2010/main" val="2962843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641" y="0"/>
            <a:ext cx="7523162"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Direct interconnect</a:t>
            </a:r>
          </a:p>
        </p:txBody>
      </p:sp>
      <p:sp>
        <p:nvSpPr>
          <p:cNvPr id="50181" name="Text Box 8"/>
          <p:cNvSpPr txBox="1">
            <a:spLocks noChangeArrowheads="1"/>
          </p:cNvSpPr>
          <p:nvPr/>
        </p:nvSpPr>
        <p:spPr bwMode="auto">
          <a:xfrm>
            <a:off x="3216276" y="2205038"/>
            <a:ext cx="1338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2.8</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sp>
        <p:nvSpPr>
          <p:cNvPr id="50182" name="Text Box 8"/>
          <p:cNvSpPr txBox="1">
            <a:spLocks noChangeArrowheads="1"/>
          </p:cNvSpPr>
          <p:nvPr/>
        </p:nvSpPr>
        <p:spPr bwMode="auto">
          <a:xfrm>
            <a:off x="3216276" y="3811588"/>
            <a:ext cx="712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rPr>
              <a:t>Ring</a:t>
            </a:r>
            <a:endParaRPr kumimoji="0" lang="en-GB" altLang="en-US" sz="20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endParaRPr>
          </a:p>
        </p:txBody>
      </p:sp>
      <p:sp>
        <p:nvSpPr>
          <p:cNvPr id="50183" name="Text Box 8"/>
          <p:cNvSpPr txBox="1">
            <a:spLocks noChangeArrowheads="1"/>
          </p:cNvSpPr>
          <p:nvPr/>
        </p:nvSpPr>
        <p:spPr bwMode="auto">
          <a:xfrm>
            <a:off x="6754743" y="3733801"/>
            <a:ext cx="1781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rPr>
              <a:t>Toroidal mesh</a:t>
            </a:r>
            <a:endParaRPr kumimoji="0" lang="en-GB" altLang="en-US" sz="20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endParaRPr>
          </a:p>
        </p:txBody>
      </p:sp>
      <p:sp>
        <p:nvSpPr>
          <p:cNvPr id="2" name="Rectangle 1"/>
          <p:cNvSpPr/>
          <p:nvPr/>
        </p:nvSpPr>
        <p:spPr>
          <a:xfrm>
            <a:off x="1223748" y="4159585"/>
            <a:ext cx="9885529" cy="2677656"/>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66"/>
                </a:solidFill>
                <a:effectLst/>
                <a:uLnTx/>
                <a:uFillTx/>
                <a:latin typeface="Calibri"/>
                <a:ea typeface="+mn-ea"/>
                <a:cs typeface="+mn-cs"/>
              </a:rPr>
              <a:t>The simplest measure of the power of a directed interconnect is the number of links.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66"/>
                </a:solidFill>
                <a:effectLst/>
                <a:uLnTx/>
                <a:uFillTx/>
                <a:latin typeface="Calibri"/>
                <a:ea typeface="+mn-ea"/>
                <a:cs typeface="+mn-cs"/>
              </a:rPr>
              <a:t>we </a:t>
            </a:r>
            <a:r>
              <a:rPr kumimoji="0" lang="en-US" sz="2400" b="0" i="0" u="none" strike="noStrike" kern="1200" cap="none" spc="0" normalizeH="0" baseline="0" noProof="0" dirty="0">
                <a:ln>
                  <a:noFill/>
                </a:ln>
                <a:solidFill>
                  <a:srgbClr val="000066"/>
                </a:solidFill>
                <a:effectLst/>
                <a:uLnTx/>
                <a:uFillTx/>
                <a:latin typeface="Calibri"/>
                <a:ea typeface="+mn-ea"/>
                <a:cs typeface="+mn-cs"/>
              </a:rPr>
              <a:t>can usually just add the number of processors to the number of switch-to-switch links. </a:t>
            </a:r>
            <a:endParaRPr kumimoji="0" lang="en-US" sz="2400" b="0" i="0" u="none" strike="noStrike" kern="1200" cap="none" spc="0" normalizeH="0" baseline="0" noProof="0" dirty="0" smtClean="0">
              <a:ln>
                <a:noFill/>
              </a:ln>
              <a:solidFill>
                <a:srgbClr val="000066"/>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66"/>
                </a:solidFill>
                <a:effectLst/>
                <a:uLnTx/>
                <a:uFillTx/>
                <a:latin typeface="Calibri"/>
                <a:ea typeface="+mn-ea"/>
                <a:cs typeface="+mn-cs"/>
              </a:rPr>
              <a:t>So </a:t>
            </a:r>
            <a:r>
              <a:rPr kumimoji="0" lang="en-US" sz="2400" b="0" i="0" u="none" strike="noStrike" kern="1200" cap="none" spc="0" normalizeH="0" baseline="0" noProof="0" dirty="0">
                <a:ln>
                  <a:noFill/>
                </a:ln>
                <a:solidFill>
                  <a:srgbClr val="000066"/>
                </a:solidFill>
                <a:effectLst/>
                <a:uLnTx/>
                <a:uFillTx/>
                <a:latin typeface="Calibri"/>
                <a:ea typeface="+mn-ea"/>
                <a:cs typeface="+mn-cs"/>
              </a:rPr>
              <a:t>in the diagram for a ring (Fig. 2.8a), we would ordinarily count 3 links instead of 6, and in the diagram for the toroidal mesh (Fig. 2.8b), we would count 18 links instead of 27.</a:t>
            </a:r>
            <a:endParaRPr kumimoji="0" lang="en-IN" sz="2400" b="0" i="0" u="none" strike="noStrike" kern="1200" cap="none" spc="0" normalizeH="0" baseline="0" noProof="0" dirty="0">
              <a:ln>
                <a:noFill/>
              </a:ln>
              <a:solidFill>
                <a:srgbClr val="000066"/>
              </a:solidFill>
              <a:effectLst/>
              <a:uLnTx/>
              <a:uFillTx/>
              <a:latin typeface="Calibri"/>
              <a:ea typeface="+mn-ea"/>
              <a:cs typeface="+mn-cs"/>
            </a:endParaRPr>
          </a:p>
        </p:txBody>
      </p:sp>
    </p:spTree>
    <p:extLst>
      <p:ext uri="{BB962C8B-B14F-4D97-AF65-F5344CB8AC3E}">
        <p14:creationId xmlns:p14="http://schemas.microsoft.com/office/powerpoint/2010/main" val="30973628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Bisection width </a:t>
            </a:r>
          </a:p>
        </p:txBody>
      </p:sp>
      <p:sp>
        <p:nvSpPr>
          <p:cNvPr id="51203" name="Content Placeholder 2"/>
          <p:cNvSpPr>
            <a:spLocks noGrp="1"/>
          </p:cNvSpPr>
          <p:nvPr>
            <p:ph idx="1"/>
          </p:nvPr>
        </p:nvSpPr>
        <p:spPr>
          <a:xfrm>
            <a:off x="607325" y="2506662"/>
            <a:ext cx="10515600" cy="3907786"/>
          </a:xfrm>
        </p:spPr>
        <p:txBody>
          <a:bodyPr/>
          <a:lstStyle/>
          <a:p>
            <a:endParaRPr lang="en-US" altLang="en-US" dirty="0" smtClean="0"/>
          </a:p>
          <a:p>
            <a:r>
              <a:rPr lang="en-US" altLang="en-US" dirty="0" smtClean="0"/>
              <a:t>A measure of “number of simultaneous communications” or “connectivity” is Bisection width.</a:t>
            </a:r>
          </a:p>
          <a:p>
            <a:pPr lvl="1"/>
            <a:endParaRPr lang="en-US" altLang="en-US" dirty="0" smtClean="0"/>
          </a:p>
          <a:p>
            <a:r>
              <a:rPr lang="en-US" altLang="en-US" dirty="0" smtClean="0"/>
              <a:t>How many simultaneous communications can take place “across the divide” between the halves?</a:t>
            </a:r>
          </a:p>
        </p:txBody>
      </p:sp>
      <p:sp>
        <p:nvSpPr>
          <p:cNvPr id="2" name="Rectangle 1"/>
          <p:cNvSpPr>
            <a:spLocks noChangeArrowheads="1"/>
          </p:cNvSpPr>
          <p:nvPr/>
        </p:nvSpPr>
        <p:spPr bwMode="auto">
          <a:xfrm rot="10800000" flipV="1">
            <a:off x="838200" y="922121"/>
            <a:ext cx="1028472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mn-ea"/>
                <a:cs typeface="+mn-cs"/>
              </a:rPr>
              <a:t>Bisection width is the minimum number of links that must be cut to divide the network into two equal halves.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mn-ea"/>
                <a:cs typeface="+mn-cs"/>
              </a:rPr>
              <a:t>It is a key metric because it tells us about the communication capacity of the network.</a:t>
            </a:r>
          </a:p>
        </p:txBody>
      </p:sp>
    </p:spTree>
    <p:extLst>
      <p:ext uri="{BB962C8B-B14F-4D97-AF65-F5344CB8AC3E}">
        <p14:creationId xmlns:p14="http://schemas.microsoft.com/office/powerpoint/2010/main" val="30565855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Two bisections of a ring</a:t>
            </a:r>
          </a:p>
        </p:txBody>
      </p:sp>
      <p:sp>
        <p:nvSpPr>
          <p:cNvPr id="52228" name="Text Box 8"/>
          <p:cNvSpPr txBox="1">
            <a:spLocks noChangeArrowheads="1"/>
          </p:cNvSpPr>
          <p:nvPr/>
        </p:nvSpPr>
        <p:spPr bwMode="auto">
          <a:xfrm>
            <a:off x="3863976" y="5634038"/>
            <a:ext cx="1338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2.9</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sp>
        <p:nvSpPr>
          <p:cNvPr id="2" name="Rectangle 1"/>
          <p:cNvSpPr/>
          <p:nvPr/>
        </p:nvSpPr>
        <p:spPr>
          <a:xfrm>
            <a:off x="1992314" y="817564"/>
            <a:ext cx="8067675"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3399"/>
                </a:solidFill>
                <a:effectLst/>
                <a:uLnTx/>
                <a:uFillTx/>
                <a:latin typeface="Times New Roman" panose="02020603050405020304" pitchFamily="18" charset="0"/>
                <a:ea typeface="+mn-ea"/>
                <a:cs typeface="Times New Roman" panose="02020603050405020304" pitchFamily="18" charset="0"/>
              </a:rPr>
              <a:t>we’ve divided a ring with eight nodes into two groups of four nodes, and we can see that only two communications can take place between the </a:t>
            </a:r>
            <a:r>
              <a:rPr kumimoji="0" lang="en-IN" sz="2400" b="0" i="0" u="none" strike="noStrike" kern="1200" cap="none" spc="0" normalizeH="0" baseline="0" noProof="0" dirty="0">
                <a:ln>
                  <a:noFill/>
                </a:ln>
                <a:solidFill>
                  <a:srgbClr val="003399"/>
                </a:solidFill>
                <a:effectLst/>
                <a:uLnTx/>
                <a:uFillTx/>
                <a:latin typeface="Times New Roman" panose="02020603050405020304" pitchFamily="18" charset="0"/>
                <a:ea typeface="+mn-ea"/>
                <a:cs typeface="Times New Roman" panose="02020603050405020304" pitchFamily="18" charset="0"/>
              </a:rPr>
              <a:t>halves.</a:t>
            </a:r>
          </a:p>
        </p:txBody>
      </p:sp>
      <p:pic>
        <p:nvPicPr>
          <p:cNvPr id="5223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6438" y="2879725"/>
            <a:ext cx="4895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4594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2135189" y="109539"/>
            <a:ext cx="8281987" cy="708025"/>
          </a:xfrm>
        </p:spPr>
        <p:txBody>
          <a:bodyPr vert="horz" lIns="91440" tIns="45720" rIns="91440" bIns="45720" rtlCol="0" anchor="ctr">
            <a:normAutofit/>
          </a:bodyPr>
          <a:lstStyle/>
          <a:p>
            <a:r>
              <a:rPr lang="en-US" altLang="en-US" sz="4000" b="1">
                <a:solidFill>
                  <a:srgbClr val="003399"/>
                </a:solidFill>
                <a:latin typeface="+mn-lt"/>
                <a:ea typeface="+mn-ea"/>
                <a:cs typeface="+mn-cs"/>
              </a:rPr>
              <a:t>Two bisections of a ring</a:t>
            </a:r>
          </a:p>
        </p:txBody>
      </p:sp>
      <p:sp>
        <p:nvSpPr>
          <p:cNvPr id="53252" name="Text Box 8"/>
          <p:cNvSpPr txBox="1">
            <a:spLocks noChangeArrowheads="1"/>
          </p:cNvSpPr>
          <p:nvPr/>
        </p:nvSpPr>
        <p:spPr bwMode="auto">
          <a:xfrm>
            <a:off x="3792538" y="5981700"/>
            <a:ext cx="1338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
                <a:prstClr val="black"/>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rPr>
              <a:t>Figure 2.9</a:t>
            </a:r>
            <a:endParaRPr kumimoji="0" lang="en-GB" altLang="en-US" sz="2000" b="0" i="0" u="none" strike="noStrike" kern="1200" cap="none" spc="0" normalizeH="0" baseline="0" noProof="0">
              <a:ln>
                <a:noFill/>
              </a:ln>
              <a:solidFill>
                <a:srgbClr val="000066"/>
              </a:solidFill>
              <a:effectLst/>
              <a:uLnTx/>
              <a:uFillTx/>
              <a:latin typeface="Arial" panose="020B0604020202020204" pitchFamily="34" charset="0"/>
              <a:ea typeface="+mn-ea"/>
              <a:cs typeface="+mn-cs"/>
            </a:endParaRPr>
          </a:p>
        </p:txBody>
      </p:sp>
      <p:sp>
        <p:nvSpPr>
          <p:cNvPr id="2" name="Rectangle 1"/>
          <p:cNvSpPr/>
          <p:nvPr/>
        </p:nvSpPr>
        <p:spPr>
          <a:xfrm>
            <a:off x="1847851" y="995364"/>
            <a:ext cx="8424863" cy="646331"/>
          </a:xfrm>
          <a:prstGeom prst="rect">
            <a:avLst/>
          </a:prstGeom>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3399"/>
                </a:solidFill>
                <a:effectLst/>
                <a:uLnTx/>
                <a:uFillTx/>
                <a:latin typeface="Calibri"/>
                <a:ea typeface="+mn-ea"/>
                <a:cs typeface="+mn-cs"/>
              </a:rPr>
              <a:t>we’ve divided the nodes into two parts so that four simultaneous communications </a:t>
            </a:r>
            <a:r>
              <a:rPr kumimoji="0" lang="en-IN" sz="1800" b="0" i="0" u="none" strike="noStrike" kern="1200" cap="none" spc="0" normalizeH="0" baseline="0" noProof="0" dirty="0">
                <a:ln>
                  <a:noFill/>
                </a:ln>
                <a:solidFill>
                  <a:srgbClr val="003399"/>
                </a:solidFill>
                <a:effectLst/>
                <a:uLnTx/>
                <a:uFillTx/>
                <a:latin typeface="Calibri"/>
                <a:ea typeface="+mn-ea"/>
                <a:cs typeface="+mn-cs"/>
              </a:rPr>
              <a:t>can take place.</a:t>
            </a:r>
          </a:p>
        </p:txBody>
      </p:sp>
      <p:pic>
        <p:nvPicPr>
          <p:cNvPr id="5325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2565400"/>
            <a:ext cx="432117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6006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474</TotalTime>
  <Words>6421</Words>
  <Application>Microsoft Office PowerPoint</Application>
  <PresentationFormat>Widescreen</PresentationFormat>
  <Paragraphs>665</Paragraphs>
  <Slides>131</Slides>
  <Notes>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131</vt:i4>
      </vt:variant>
    </vt:vector>
  </HeadingPairs>
  <TitlesOfParts>
    <vt:vector size="147" baseType="lpstr">
      <vt:lpstr>Arial</vt:lpstr>
      <vt:lpstr>Arial Black</vt:lpstr>
      <vt:lpstr>Bodoni MT</vt:lpstr>
      <vt:lpstr>Calibri</vt:lpstr>
      <vt:lpstr>Calibri Light</vt:lpstr>
      <vt:lpstr>CMMI10</vt:lpstr>
      <vt:lpstr>CMR10</vt:lpstr>
      <vt:lpstr>Google Sans</vt:lpstr>
      <vt:lpstr>NimbusRomNo9L-Regu</vt:lpstr>
      <vt:lpstr>NimbusRomNo9L-ReguItal</vt:lpstr>
      <vt:lpstr>Segoe UI</vt:lpstr>
      <vt:lpstr>Symbol</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Parallel hardware</vt:lpstr>
      <vt:lpstr>Classifications of parallel Computers</vt:lpstr>
      <vt:lpstr>Single Instruction, Single Data (SISD)</vt:lpstr>
      <vt:lpstr>Single Instruction, Multiple Data (SIMD) </vt:lpstr>
      <vt:lpstr>Multiple Instruction, Single Data (MISD)</vt:lpstr>
      <vt:lpstr>Multiple Instruction, Multiple Data (MIMD)</vt:lpstr>
      <vt:lpstr>PowerPoint Presentation</vt:lpstr>
      <vt:lpstr>Alternative classification based on how the core access memory</vt:lpstr>
      <vt:lpstr>SIMD</vt:lpstr>
      <vt:lpstr>SIMD example</vt:lpstr>
      <vt:lpstr>SIMD</vt:lpstr>
      <vt:lpstr>SIMD drawbacks</vt:lpstr>
      <vt:lpstr>Vector processors </vt:lpstr>
      <vt:lpstr>Vector processors </vt:lpstr>
      <vt:lpstr>Vector processors (2)</vt:lpstr>
      <vt:lpstr>Vector processors (3)</vt:lpstr>
      <vt:lpstr>Vector processors - Pros</vt:lpstr>
      <vt:lpstr>Vector processors - Cons</vt:lpstr>
      <vt:lpstr>Graphics Processing Units (GPU)</vt:lpstr>
      <vt:lpstr>GPUs</vt:lpstr>
      <vt:lpstr>GPUs</vt:lpstr>
      <vt:lpstr>GPUs</vt:lpstr>
      <vt:lpstr>MIMD</vt:lpstr>
      <vt:lpstr>Shared Memory System</vt:lpstr>
      <vt:lpstr>Shared Memory System (2)</vt:lpstr>
      <vt:lpstr>Shared Memory System</vt:lpstr>
      <vt:lpstr>UMA(uniform memory access) multicore system</vt:lpstr>
      <vt:lpstr>NUMA multicore system:</vt:lpstr>
      <vt:lpstr>Distributed Memory System:</vt:lpstr>
      <vt:lpstr>Distributed Memory System</vt:lpstr>
      <vt:lpstr>Distributed Memory System</vt:lpstr>
      <vt:lpstr>Interconnection networks</vt:lpstr>
      <vt:lpstr>Shared memory interconnects</vt:lpstr>
      <vt:lpstr>Shared memory interconnects</vt:lpstr>
      <vt:lpstr>PowerPoint Presentation</vt:lpstr>
      <vt:lpstr>Distributed memory interconnects</vt:lpstr>
      <vt:lpstr>Direct interconnect</vt:lpstr>
      <vt:lpstr>Bisection width </vt:lpstr>
      <vt:lpstr>Two bisections of a ring</vt:lpstr>
      <vt:lpstr>Two bisections of a ring</vt:lpstr>
      <vt:lpstr>A bisection of a toroidal mesh</vt:lpstr>
      <vt:lpstr>A bisection of a toroidal mesh</vt:lpstr>
      <vt:lpstr>Definitions  </vt:lpstr>
      <vt:lpstr>Fully connected network</vt:lpstr>
      <vt:lpstr>Hypercube</vt:lpstr>
      <vt:lpstr>Hypercubes</vt:lpstr>
      <vt:lpstr>Hypercubes</vt:lpstr>
      <vt:lpstr>Indirect interconnects</vt:lpstr>
      <vt:lpstr>A generic indirect network</vt:lpstr>
      <vt:lpstr>Crossbar interconnect for distributed memory</vt:lpstr>
      <vt:lpstr>An omega network</vt:lpstr>
      <vt:lpstr>A switch in an omega network</vt:lpstr>
      <vt:lpstr>More definitions</vt:lpstr>
      <vt:lpstr>PowerPoint Presentation</vt:lpstr>
      <vt:lpstr>Cache coherence</vt:lpstr>
      <vt:lpstr>Cache coherence</vt:lpstr>
      <vt:lpstr>Cache coherence</vt:lpstr>
      <vt:lpstr>Cache coherence</vt:lpstr>
      <vt:lpstr>Cache coherence</vt:lpstr>
      <vt:lpstr>Cache coherence</vt:lpstr>
      <vt:lpstr>Cache coherence</vt:lpstr>
      <vt:lpstr>Snooping Cache Coherence</vt:lpstr>
      <vt:lpstr>Snooping Cache Coherence</vt:lpstr>
      <vt:lpstr>Snooping Cache Coherence</vt:lpstr>
      <vt:lpstr>Directory Based Cache Coherence</vt:lpstr>
      <vt:lpstr>Directory Based Cache Coherence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 PC</dc:creator>
  <cp:lastModifiedBy>Admin</cp:lastModifiedBy>
  <cp:revision>34</cp:revision>
  <dcterms:created xsi:type="dcterms:W3CDTF">2025-09-10T06:10:29Z</dcterms:created>
  <dcterms:modified xsi:type="dcterms:W3CDTF">2025-10-14T10:29:14Z</dcterms:modified>
</cp:coreProperties>
</file>